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92"/>
  </p:notesMasterIdLst>
  <p:sldIdLst>
    <p:sldId id="1069" r:id="rId3"/>
    <p:sldId id="939" r:id="rId4"/>
    <p:sldId id="976" r:id="rId5"/>
    <p:sldId id="1059" r:id="rId6"/>
    <p:sldId id="1053" r:id="rId7"/>
    <p:sldId id="2897" r:id="rId8"/>
    <p:sldId id="1070" r:id="rId9"/>
    <p:sldId id="1071" r:id="rId10"/>
    <p:sldId id="1072" r:id="rId11"/>
    <p:sldId id="915" r:id="rId12"/>
    <p:sldId id="1050" r:id="rId13"/>
    <p:sldId id="1060" r:id="rId14"/>
    <p:sldId id="2880" r:id="rId15"/>
    <p:sldId id="2896" r:id="rId16"/>
    <p:sldId id="2884" r:id="rId17"/>
    <p:sldId id="2882" r:id="rId18"/>
    <p:sldId id="467" r:id="rId19"/>
    <p:sldId id="2885" r:id="rId20"/>
    <p:sldId id="2886" r:id="rId21"/>
    <p:sldId id="2887" r:id="rId22"/>
    <p:sldId id="2889" r:id="rId23"/>
    <p:sldId id="2739" r:id="rId24"/>
    <p:sldId id="2890" r:id="rId25"/>
    <p:sldId id="2727" r:id="rId26"/>
    <p:sldId id="438" r:id="rId27"/>
    <p:sldId id="890" r:id="rId28"/>
    <p:sldId id="2740" r:id="rId29"/>
    <p:sldId id="889" r:id="rId30"/>
    <p:sldId id="2813" r:id="rId31"/>
    <p:sldId id="2738" r:id="rId32"/>
    <p:sldId id="2891" r:id="rId33"/>
    <p:sldId id="2892" r:id="rId34"/>
    <p:sldId id="2881" r:id="rId35"/>
    <p:sldId id="2877" r:id="rId36"/>
    <p:sldId id="2878" r:id="rId37"/>
    <p:sldId id="2817" r:id="rId38"/>
    <p:sldId id="2883" r:id="rId39"/>
    <p:sldId id="2888" r:id="rId40"/>
    <p:sldId id="959" r:id="rId41"/>
    <p:sldId id="980" r:id="rId42"/>
    <p:sldId id="986" r:id="rId43"/>
    <p:sldId id="988" r:id="rId44"/>
    <p:sldId id="1066" r:id="rId45"/>
    <p:sldId id="1067" r:id="rId46"/>
    <p:sldId id="1068" r:id="rId47"/>
    <p:sldId id="989" r:id="rId48"/>
    <p:sldId id="1058" r:id="rId49"/>
    <p:sldId id="990" r:id="rId50"/>
    <p:sldId id="987" r:id="rId51"/>
    <p:sldId id="992" r:id="rId52"/>
    <p:sldId id="994" r:id="rId53"/>
    <p:sldId id="993" r:id="rId54"/>
    <p:sldId id="996" r:id="rId55"/>
    <p:sldId id="995" r:id="rId56"/>
    <p:sldId id="979" r:id="rId57"/>
    <p:sldId id="981" r:id="rId58"/>
    <p:sldId id="997" r:id="rId59"/>
    <p:sldId id="998" r:id="rId60"/>
    <p:sldId id="999" r:id="rId61"/>
    <p:sldId id="982" r:id="rId62"/>
    <p:sldId id="1054" r:id="rId63"/>
    <p:sldId id="1055" r:id="rId64"/>
    <p:sldId id="1056" r:id="rId65"/>
    <p:sldId id="1057" r:id="rId66"/>
    <p:sldId id="1001" r:id="rId67"/>
    <p:sldId id="983" r:id="rId68"/>
    <p:sldId id="944" r:id="rId69"/>
    <p:sldId id="968" r:id="rId70"/>
    <p:sldId id="946" r:id="rId71"/>
    <p:sldId id="947" r:id="rId72"/>
    <p:sldId id="1003" r:id="rId73"/>
    <p:sldId id="2893" r:id="rId74"/>
    <p:sldId id="2894" r:id="rId75"/>
    <p:sldId id="2895" r:id="rId76"/>
    <p:sldId id="937" r:id="rId77"/>
    <p:sldId id="935" r:id="rId78"/>
    <p:sldId id="933" r:id="rId79"/>
    <p:sldId id="934" r:id="rId80"/>
    <p:sldId id="260" r:id="rId81"/>
    <p:sldId id="930" r:id="rId82"/>
    <p:sldId id="282" r:id="rId83"/>
    <p:sldId id="1051" r:id="rId84"/>
    <p:sldId id="1052" r:id="rId85"/>
    <p:sldId id="924" r:id="rId86"/>
    <p:sldId id="268" r:id="rId87"/>
    <p:sldId id="1005" r:id="rId88"/>
    <p:sldId id="985" r:id="rId89"/>
    <p:sldId id="1004" r:id="rId90"/>
    <p:sldId id="974" r:id="rId9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15"/>
    <p:restoredTop sz="89214"/>
  </p:normalViewPr>
  <p:slideViewPr>
    <p:cSldViewPr snapToGrid="0">
      <p:cViewPr varScale="1">
        <p:scale>
          <a:sx n="155" d="100"/>
          <a:sy n="155" d="100"/>
        </p:scale>
        <p:origin x="60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r>
            <a:rPr lang="en-US" sz="1600" dirty="0"/>
            <a:t>Traders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1600" dirty="0"/>
            <a:t>Miners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1600" dirty="0"/>
            <a:t>Coders</a:t>
          </a: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custScaleX="111375">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04629"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Traders</a:t>
          </a:r>
        </a:p>
        <a:p>
          <a:pPr marL="0" lvl="0" indent="0" algn="ctr" defTabSz="71120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956046" y="53129"/>
        <a:ext cx="1517590" cy="950441"/>
      </dsp:txXfrm>
    </dsp:sp>
    <dsp:sp modelId="{B9CC47F0-EAF8-3140-B943-339D8B9DBD37}">
      <dsp:nvSpPr>
        <dsp:cNvPr id="0" name=""/>
        <dsp:cNvSpPr/>
      </dsp:nvSpPr>
      <dsp:spPr>
        <a:xfrm>
          <a:off x="1311297"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027973" y="2107029"/>
          <a:ext cx="1804747"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Miners</a:t>
          </a:r>
        </a:p>
        <a:p>
          <a:pPr marL="0" lvl="0" indent="0" algn="ctr" defTabSz="71120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079390" y="2158446"/>
        <a:ext cx="1701913" cy="950441"/>
      </dsp:txXfrm>
    </dsp:sp>
    <dsp:sp modelId="{57ABA5FE-DE45-324F-B157-0863CC712A3C}">
      <dsp:nvSpPr>
        <dsp:cNvPr id="0" name=""/>
        <dsp:cNvSpPr/>
      </dsp:nvSpPr>
      <dsp:spPr>
        <a:xfrm>
          <a:off x="1311297"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689124"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Coders</a:t>
          </a:r>
        </a:p>
        <a:p>
          <a:pPr marL="0" lvl="0" indent="0" algn="ctr" defTabSz="711200">
            <a:lnSpc>
              <a:spcPct val="90000"/>
            </a:lnSpc>
            <a:spcBef>
              <a:spcPct val="0"/>
            </a:spcBef>
            <a:spcAft>
              <a:spcPct val="35000"/>
            </a:spcAft>
            <a:buNone/>
          </a:pPr>
          <a:r>
            <a:rPr lang="en-US" sz="900" kern="1200" dirty="0"/>
            <a:t>(Artists/Creative People)</a:t>
          </a:r>
        </a:p>
        <a:p>
          <a:pPr marL="0" lvl="0" indent="0" algn="ctr" defTabSz="711200">
            <a:lnSpc>
              <a:spcPct val="90000"/>
            </a:lnSpc>
            <a:spcBef>
              <a:spcPct val="0"/>
            </a:spcBef>
            <a:spcAft>
              <a:spcPct val="35000"/>
            </a:spcAft>
            <a:buNone/>
          </a:pPr>
          <a:endParaRPr lang="en-US" sz="900" kern="1200" dirty="0"/>
        </a:p>
      </dsp:txBody>
      <dsp:txXfrm>
        <a:off x="740541" y="2158446"/>
        <a:ext cx="1517590" cy="950441"/>
      </dsp:txXfrm>
    </dsp:sp>
    <dsp:sp modelId="{184D504B-E4C5-EA44-AF86-85C246BD05C9}">
      <dsp:nvSpPr>
        <dsp:cNvPr id="0" name=""/>
        <dsp:cNvSpPr/>
      </dsp:nvSpPr>
      <dsp:spPr>
        <a:xfrm>
          <a:off x="1311297"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525308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3626093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4226110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217944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469766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640980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588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711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2010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2040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0662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1516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9210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7984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29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98009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Wolfram|Alpha</a:t>
            </a:r>
            <a:r>
              <a:rPr lang="en-US" dirty="0"/>
              <a:t> demo phrase</a:t>
            </a:r>
          </a:p>
          <a:p>
            <a:pPr lvl="1"/>
            <a:r>
              <a:rPr lang="en-US" dirty="0"/>
              <a:t>China's GDP over the sum of GDP of Japan and USA</a:t>
            </a:r>
            <a:endParaRPr lang="en-TW" dirty="0"/>
          </a:p>
        </p:txBody>
      </p:sp>
    </p:spTree>
    <p:extLst>
      <p:ext uri="{BB962C8B-B14F-4D97-AF65-F5344CB8AC3E}">
        <p14:creationId xmlns:p14="http://schemas.microsoft.com/office/powerpoint/2010/main" val="888202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07550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370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29320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250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043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723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13719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75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5878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6719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15</a:t>
            </a:fld>
            <a:endParaRPr lang="en-US"/>
          </a:p>
        </p:txBody>
      </p:sp>
    </p:spTree>
    <p:extLst>
      <p:ext uri="{BB962C8B-B14F-4D97-AF65-F5344CB8AC3E}">
        <p14:creationId xmlns:p14="http://schemas.microsoft.com/office/powerpoint/2010/main" val="3200498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hyperlink" Target="https://www.marinetraffic.com/" TargetMode="External"/><Relationship Id="rId1" Type="http://schemas.openxmlformats.org/officeDocument/2006/relationships/slideLayout" Target="../slideLayouts/slideLayout3.xml"/><Relationship Id="rId6" Type="http://schemas.openxmlformats.org/officeDocument/2006/relationships/hyperlink" Target="https://youtu.be/YDdDuq2AGw4?t=462" TargetMode="External"/><Relationship Id="rId5" Type="http://schemas.openxmlformats.org/officeDocument/2006/relationships/image" Target="../media/image15.png"/><Relationship Id="rId4" Type="http://schemas.openxmlformats.org/officeDocument/2006/relationships/hyperlink" Target="https://youtu.be/YDdDuq2AGw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hyperlink" Target="https://en.wikipedia.org/wiki/File:Pacioli_summa_stamp.jpg"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10.xml"/><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tiff"/><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www.youtube.com/watch?v=PjWKE-IJ4R8"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1.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40.jpeg"/><Relationship Id="rId9" Type="http://schemas.openxmlformats.org/officeDocument/2006/relationships/image" Target="../media/image43.jpeg"/></Relationships>
</file>

<file path=ppt/slides/_rels/slide2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9.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41.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44.png"/><Relationship Id="rId4" Type="http://schemas.openxmlformats.org/officeDocument/2006/relationships/image" Target="../media/image40.jpeg"/><Relationship Id="rId9"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hyperlink" Target="https://en.wikipedia.org/wiki/File:Generic_Strategy_Map.png" TargetMode="External"/><Relationship Id="rId5" Type="http://schemas.openxmlformats.org/officeDocument/2006/relationships/image" Target="../media/image45.GIF"/><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49.jpe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6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www.google.com/url?sa=i&amp;rct=j&amp;q=&amp;esrc=s&amp;source=images&amp;cd=&amp;ved=2ahUKEwj8g_uNlrvmAhVSMH0KHR1-BToQjRx6BAgBEAQ&amp;url=https%3A%2F%2Fwww.ineteconomics.org%2Fresearch%2Fexperts%2Febeinhocker&amp;psig=AOvVaw2Fc_DnrfaC2deWkifzwsKb&amp;ust=1576620200671513" TargetMode="External"/><Relationship Id="rId5" Type="http://schemas.openxmlformats.org/officeDocument/2006/relationships/image" Target="../media/image69.jpeg"/><Relationship Id="rId4" Type="http://schemas.openxmlformats.org/officeDocument/2006/relationships/hyperlink" Target="https://en.wikipedia.org/wiki/File:Vaclav_Havel.jp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plato.stanford.edu/entries/epistemology/#toc" TargetMode="External"/><Relationship Id="rId2" Type="http://schemas.openxmlformats.org/officeDocument/2006/relationships/hyperlink" Target="https://en.wikipedia.org/wiki/Ontology" TargetMode="External"/><Relationship Id="rId1" Type="http://schemas.openxmlformats.org/officeDocument/2006/relationships/slideLayout" Target="../slideLayouts/slideLayout3.xml"/><Relationship Id="rId4" Type="http://schemas.openxmlformats.org/officeDocument/2006/relationships/hyperlink" Target="https://en.wikipedia.org/wiki/Uniform_Resource_Identifier"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youtu.be/xgyMY9w7-ew?t=549" TargetMode="External"/><Relationship Id="rId5" Type="http://schemas.openxmlformats.org/officeDocument/2006/relationships/image" Target="../media/image77.png"/><Relationship Id="rId4" Type="http://schemas.openxmlformats.org/officeDocument/2006/relationships/hyperlink" Target="https://youtu.be/xgyMY9w7-ew?t=278"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hyperlink" Target="https://youtu.be/BdXWlQsd7RI?t=161" TargetMode="Externa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hyperlink" Target="https://youtu.be/H99CMUFPv0U?t=4204" TargetMode="Externa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hyperlink" Target="https://en.wikipedia.org/wiki/Henri_Poincar%C3%A9"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hyperlink" Target="https://youtu.be/m0IH3Hgy3oI?t=148"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hyperlink" Target="https://wiki2.org/en/Where_Mathematics_Comes_From" TargetMode="External"/><Relationship Id="rId7" Type="http://schemas.openxmlformats.org/officeDocument/2006/relationships/hyperlink" Target="https://georgelakoff.com/books/metaphors-we-live-by/"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7.jpeg"/><Relationship Id="rId11" Type="http://schemas.openxmlformats.org/officeDocument/2006/relationships/image" Target="../media/image89.jpeg"/><Relationship Id="rId5" Type="http://schemas.openxmlformats.org/officeDocument/2006/relationships/hyperlink" Target="https://georgelakoff.com/about/women-fire-and-dangerous-things/" TargetMode="External"/><Relationship Id="rId10" Type="http://schemas.openxmlformats.org/officeDocument/2006/relationships/hyperlink" Target="https://georgelakoff.com/books/philosophy-in-the-flesh/" TargetMode="External"/><Relationship Id="rId4" Type="http://schemas.openxmlformats.org/officeDocument/2006/relationships/image" Target="../media/image86.jpeg"/><Relationship Id="rId9" Type="http://schemas.openxmlformats.org/officeDocument/2006/relationships/hyperlink" Target="https://georgelakoff.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6.jpeg"/><Relationship Id="rId5" Type="http://schemas.openxmlformats.org/officeDocument/2006/relationships/hyperlink" Target="https://wiki2.org/en/Where_Mathematics_Comes_From" TargetMode="Externa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png"/><Relationship Id="rId7" Type="http://schemas.openxmlformats.org/officeDocument/2006/relationships/hyperlink" Target="https://wiki2.org/en/Cayley_table"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hyperlink" Target="https://wiki2.org/en/Faro_shuffle" TargetMode="Externa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hyperlink" Target="https://wiki2.org/en/File:Hofstadter_Fluid_Concepts_jp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jpe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en.wikipedia.org/wiki/Henri_Poincar%C3%A9" TargetMode="External"/><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1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8.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10.gif"/><Relationship Id="rId4" Type="http://schemas.openxmlformats.org/officeDocument/2006/relationships/image" Target="../media/image107.gif"/><Relationship Id="rId9" Type="http://schemas.openxmlformats.org/officeDocument/2006/relationships/hyperlink" Target="http://info.cern.ch/hypertext/WWW/TheProject.html"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w3.org/People/Berners-Lee/" TargetMode="External"/><Relationship Id="rId13" Type="http://schemas.openxmlformats.org/officeDocument/2006/relationships/image" Target="../media/image116.png"/><Relationship Id="rId3" Type="http://schemas.openxmlformats.org/officeDocument/2006/relationships/hyperlink" Target="https://www.theatlantic.com/science/archive/2018/04/the-scientific-paper-is-obsolete/556676/" TargetMode="External"/><Relationship Id="rId7" Type="http://schemas.openxmlformats.org/officeDocument/2006/relationships/hyperlink" Target="https://en.wikipedia.org/wiki/NeXT" TargetMode="External"/><Relationship Id="rId12" Type="http://schemas.openxmlformats.org/officeDocument/2006/relationships/hyperlink" Target="https://www.wolframalpha.com/input/?i=The+five+most+notable+artwork+of+da+Vinci"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graysci.com/" TargetMode="External"/><Relationship Id="rId11" Type="http://schemas.openxmlformats.org/officeDocument/2006/relationships/image" Target="../media/image115.png"/><Relationship Id="rId5" Type="http://schemas.openxmlformats.org/officeDocument/2006/relationships/image" Target="../media/image113.jpeg"/><Relationship Id="rId10" Type="http://schemas.openxmlformats.org/officeDocument/2006/relationships/hyperlink" Target="http://worrydream.com/ScientificCommunicationAsSequentialArt/" TargetMode="External"/><Relationship Id="rId4" Type="http://schemas.openxmlformats.org/officeDocument/2006/relationships/image" Target="../media/image112.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hyperlink" Target="http://openai.com/" TargetMode="External"/><Relationship Id="rId7" Type="http://schemas.openxmlformats.org/officeDocument/2006/relationships/hyperlink" Target="https://youtu.be/kpiY_LemaTc?t=63"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18.jpeg"/><Relationship Id="rId5" Type="http://schemas.openxmlformats.org/officeDocument/2006/relationships/hyperlink" Target="https://en.wikipedia.org/wiki/Sam_Altman" TargetMode="External"/><Relationship Id="rId10" Type="http://schemas.openxmlformats.org/officeDocument/2006/relationships/image" Target="../media/image120.png"/><Relationship Id="rId4" Type="http://schemas.openxmlformats.org/officeDocument/2006/relationships/image" Target="../media/image117.png"/><Relationship Id="rId9" Type="http://schemas.openxmlformats.org/officeDocument/2006/relationships/hyperlink" Target="https://youtu.be/4ow0Qwhy1-c?t=22"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hyperlink" Target="https://upload.wikimedia.org/wikipedia/commons/5/53/Wikipedia-logo-en-big.png"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medium.com/@rachelbotsman/being-more-trustworthy-the-basics-6354e504917f"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hyperlink" Target="https://www.cryptomathic.com/news-events/blog/digital-authentication-the-basic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5OqgYSXWYQM?t=616"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ee.stanford.edu/~hellman/publications/24.pdf" TargetMode="Externa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hyperlink" Target="http://toyhouse.wiki:81/" TargetMode="External"/><Relationship Id="rId7" Type="http://schemas.openxmlformats.org/officeDocument/2006/relationships/hyperlink" Target="http://toyhouse.wiki:81/index.php/Special:SpecialPages"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hyperlink" Target="http://toyhouse.wiki:81/index.php/2020&#24180;&#31179;&#35748;&#30693;&#22522;&#30784;&#35838;&#31243;&#20010;&#20154;&#23398;&#20064;&#25104;&#26524;" TargetMode="External"/><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hyperlink" Target="https://www.keeprunning.io/2019/09/24/workload-identity-config-connector/"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131.png"/><Relationship Id="rId4" Type="http://schemas.openxmlformats.org/officeDocument/2006/relationships/image" Target="../media/image130.png"/></Relationships>
</file>

<file path=ppt/slides/_rels/slide67.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2.xml"/><Relationship Id="rId18" Type="http://schemas.openxmlformats.org/officeDocument/2006/relationships/diagramLayout" Target="../diagrams/layout3.xml"/><Relationship Id="rId26" Type="http://schemas.openxmlformats.org/officeDocument/2006/relationships/image" Target="../media/image138.png"/><Relationship Id="rId3" Type="http://schemas.openxmlformats.org/officeDocument/2006/relationships/diagramLayout" Target="../diagrams/layout1.xml"/><Relationship Id="rId21" Type="http://schemas.microsoft.com/office/2007/relationships/diagramDrawing" Target="../diagrams/drawing3.xml"/><Relationship Id="rId7" Type="http://schemas.openxmlformats.org/officeDocument/2006/relationships/image" Target="../media/image132.png"/><Relationship Id="rId12" Type="http://schemas.openxmlformats.org/officeDocument/2006/relationships/diagramQuickStyle" Target="../diagrams/quickStyle2.xml"/><Relationship Id="rId17" Type="http://schemas.openxmlformats.org/officeDocument/2006/relationships/diagramData" Target="../diagrams/data3.xml"/><Relationship Id="rId25" Type="http://schemas.openxmlformats.org/officeDocument/2006/relationships/image" Target="../media/image137.jpeg"/><Relationship Id="rId2" Type="http://schemas.openxmlformats.org/officeDocument/2006/relationships/diagramData" Target="../diagrams/data1.xml"/><Relationship Id="rId16" Type="http://schemas.openxmlformats.org/officeDocument/2006/relationships/image" Target="../media/image135.png"/><Relationship Id="rId20" Type="http://schemas.openxmlformats.org/officeDocument/2006/relationships/diagramColors" Target="../diagrams/colors3.xml"/><Relationship Id="rId29" Type="http://schemas.openxmlformats.org/officeDocument/2006/relationships/diagramQuickStyle" Target="../diagrams/quickStyle4.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1.xml"/><Relationship Id="rId15" Type="http://schemas.openxmlformats.org/officeDocument/2006/relationships/image" Target="../media/image134.png"/><Relationship Id="rId23" Type="http://schemas.openxmlformats.org/officeDocument/2006/relationships/image" Target="../media/image136.png"/><Relationship Id="rId28" Type="http://schemas.openxmlformats.org/officeDocument/2006/relationships/diagramLayout" Target="../diagrams/layout4.xml"/><Relationship Id="rId10" Type="http://schemas.openxmlformats.org/officeDocument/2006/relationships/diagramData" Target="../diagrams/data2.xml"/><Relationship Id="rId19" Type="http://schemas.openxmlformats.org/officeDocument/2006/relationships/diagramQuickStyle" Target="../diagrams/quickStyle3.xml"/><Relationship Id="rId31" Type="http://schemas.microsoft.com/office/2007/relationships/diagramDrawing" Target="../diagrams/drawing4.xml"/><Relationship Id="rId4" Type="http://schemas.openxmlformats.org/officeDocument/2006/relationships/diagramQuickStyle" Target="../diagrams/quickStyle1.xml"/><Relationship Id="rId9" Type="http://schemas.openxmlformats.org/officeDocument/2006/relationships/image" Target="../media/image133.jpeg"/><Relationship Id="rId14" Type="http://schemas.microsoft.com/office/2007/relationships/diagramDrawing" Target="../diagrams/drawing2.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4.xml"/><Relationship Id="rId30" Type="http://schemas.openxmlformats.org/officeDocument/2006/relationships/diagramColors" Target="../diagrams/colors4.xml"/></Relationships>
</file>

<file path=ppt/slides/_rels/slide68.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6.xml"/><Relationship Id="rId3" Type="http://schemas.openxmlformats.org/officeDocument/2006/relationships/diagramLayout" Target="../diagrams/layout5.xml"/><Relationship Id="rId7" Type="http://schemas.openxmlformats.org/officeDocument/2006/relationships/image" Target="../media/image139.png"/><Relationship Id="rId12" Type="http://schemas.openxmlformats.org/officeDocument/2006/relationships/diagramQuickStyle" Target="../diagrams/quickStyle6.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openxmlformats.org/officeDocument/2006/relationships/diagramLayout" Target="../diagrams/layout6.xml"/><Relationship Id="rId5" Type="http://schemas.openxmlformats.org/officeDocument/2006/relationships/diagramColors" Target="../diagrams/colors5.xml"/><Relationship Id="rId10" Type="http://schemas.openxmlformats.org/officeDocument/2006/relationships/diagramData" Target="../diagrams/data6.xml"/><Relationship Id="rId4" Type="http://schemas.openxmlformats.org/officeDocument/2006/relationships/diagramQuickStyle" Target="../diagrams/quickStyle5.xml"/><Relationship Id="rId9" Type="http://schemas.openxmlformats.org/officeDocument/2006/relationships/image" Target="../media/image140.png"/><Relationship Id="rId14" Type="http://schemas.microsoft.com/office/2007/relationships/diagramDrawing" Target="../diagrams/drawing6.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8.xml"/><Relationship Id="rId7" Type="http://schemas.openxmlformats.org/officeDocument/2006/relationships/image" Target="../media/image141.png"/><Relationship Id="rId12" Type="http://schemas.microsoft.com/office/2007/relationships/hdphoto" Target="../media/hdphoto5.wdp"/><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11" Type="http://schemas.openxmlformats.org/officeDocument/2006/relationships/image" Target="../media/image142.png"/><Relationship Id="rId5" Type="http://schemas.openxmlformats.org/officeDocument/2006/relationships/diagramColors" Target="../diagrams/colors8.xml"/><Relationship Id="rId10" Type="http://schemas.microsoft.com/office/2007/relationships/hdphoto" Target="../media/hdphoto4.wdp"/><Relationship Id="rId4" Type="http://schemas.openxmlformats.org/officeDocument/2006/relationships/diagramQuickStyle" Target="../diagrams/quickStyle8.xml"/><Relationship Id="rId9" Type="http://schemas.microsoft.com/office/2007/relationships/hdphoto" Target="../media/hdphoto3.wdp"/></Relationships>
</file>

<file path=ppt/slides/_rels/slide7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86.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46.png"/><Relationship Id="rId12" Type="http://schemas.openxmlformats.org/officeDocument/2006/relationships/hyperlink" Target="https://wiki2.org/en/Where_Mathematics_Comes_From" TargetMode="External"/><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hyperlink" Target="http://nearcoding.com/what-is-devops/" TargetMode="External"/><Relationship Id="rId11" Type="http://schemas.openxmlformats.org/officeDocument/2006/relationships/image" Target="../media/image149.png"/><Relationship Id="rId5" Type="http://schemas.openxmlformats.org/officeDocument/2006/relationships/image" Target="../media/image145.png"/><Relationship Id="rId15" Type="http://schemas.openxmlformats.org/officeDocument/2006/relationships/image" Target="../media/image150.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44.png"/><Relationship Id="rId9" Type="http://schemas.openxmlformats.org/officeDocument/2006/relationships/image" Target="../media/image148.png"/><Relationship Id="rId14" Type="http://schemas.openxmlformats.org/officeDocument/2006/relationships/hyperlink" Target="https://en.wikipedia.org/wiki/Henri_Poincar%C3%A9"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s://youtu.be/Hm5LAxKxrD8?t=250"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2" Type="http://schemas.openxmlformats.org/officeDocument/2006/relationships/image" Target="../media/image152.png"/><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hyperlink" Target="https://youtu.be/RHDP_KCrjUc?t=498" TargetMode="External"/><Relationship Id="rId4" Type="http://schemas.openxmlformats.org/officeDocument/2006/relationships/image" Target="../media/image153.png"/></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youtu.be/JQss0uQUc6o?t=61"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youtu.be/qqU-VjqjczE" TargetMode="External"/><Relationship Id="rId1" Type="http://schemas.openxmlformats.org/officeDocument/2006/relationships/slideLayout" Target="../slideLayouts/slideLayout18.xml"/><Relationship Id="rId5" Type="http://schemas.openxmlformats.org/officeDocument/2006/relationships/image" Target="../media/image161.png"/><Relationship Id="rId4" Type="http://schemas.openxmlformats.org/officeDocument/2006/relationships/hyperlink" Target="https://youtu.be/oZrZlx2fmcM"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64.png"/><Relationship Id="rId4" Type="http://schemas.openxmlformats.org/officeDocument/2006/relationships/image" Target="../media/image163.jpeg"/></Relationships>
</file>

<file path=ppt/slides/_rels/slide83.xml.rels><?xml version="1.0" encoding="UTF-8" standalone="yes"?>
<Relationships xmlns="http://schemas.openxmlformats.org/package/2006/relationships"><Relationship Id="rId3" Type="http://schemas.openxmlformats.org/officeDocument/2006/relationships/hyperlink" Target="https://youtu.be/W2Z7fbCLSTw?t=15"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8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8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10" Type="http://schemas.openxmlformats.org/officeDocument/2006/relationships/image" Target="../media/image171.png"/><Relationship Id="rId4" Type="http://schemas.openxmlformats.org/officeDocument/2006/relationships/image" Target="../media/image174.png"/><Relationship Id="rId9" Type="http://schemas.openxmlformats.org/officeDocument/2006/relationships/image" Target="../media/image17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80.jpeg"/></Relationships>
</file>

<file path=ppt/slides/_rels/slide8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复式记账启动资本主义</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Weibei SC" panose="03000800000000000000" pitchFamily="66" charset="-128"/>
                <a:ea typeface="Weibei SC" panose="03000800000000000000" pitchFamily="66" charset="-128"/>
              </a:rPr>
              <a:t>Luca</a:t>
            </a:r>
            <a:r>
              <a:rPr lang="zh-CN" altLang="en-US"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Pacioli</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在文艺复兴时期发明了复式记账</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复式记账的平衡方程式</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Weibei SC" panose="03000800000000000000" pitchFamily="66" charset="-128"/>
                <a:ea typeface="Weibei SC" panose="03000800000000000000" pitchFamily="66" charset="-128"/>
              </a:rPr>
              <a:t>资产 </a:t>
            </a:r>
            <a:r>
              <a:rPr lang="en-US" altLang="zh-CN" dirty="0">
                <a:latin typeface="Weibei SC" panose="03000800000000000000" pitchFamily="66" charset="-128"/>
                <a:ea typeface="Weibei SC" panose="03000800000000000000" pitchFamily="66" charset="-128"/>
              </a:rPr>
              <a:t>=</a:t>
            </a:r>
            <a:r>
              <a:rPr lang="zh-CN" altLang="en-US" dirty="0">
                <a:latin typeface="Weibei SC" panose="03000800000000000000" pitchFamily="66" charset="-128"/>
                <a:ea typeface="Weibei SC" panose="03000800000000000000" pitchFamily="66" charset="-128"/>
              </a:rPr>
              <a:t> 负债 </a:t>
            </a:r>
            <a:r>
              <a:rPr lang="en-US" altLang="zh-CN" dirty="0">
                <a:latin typeface="Weibei SC" panose="03000800000000000000" pitchFamily="66" charset="-128"/>
                <a:ea typeface="Weibei SC" panose="03000800000000000000" pitchFamily="66" charset="-128"/>
              </a:rPr>
              <a:t>+</a:t>
            </a:r>
            <a:r>
              <a:rPr lang="zh-CN" altLang="en-US" dirty="0">
                <a:latin typeface="Weibei SC" panose="03000800000000000000" pitchFamily="66" charset="-128"/>
                <a:ea typeface="Weibei SC" panose="03000800000000000000" pitchFamily="66" charset="-128"/>
              </a:rPr>
              <a:t> 产权</a:t>
            </a:r>
            <a:endParaRPr lang="en-US" altLang="zh-CN" dirty="0">
              <a:latin typeface="Weibei SC" panose="03000800000000000000" pitchFamily="66" charset="-128"/>
              <a:ea typeface="Weibei SC" panose="03000800000000000000" pitchFamily="66" charset="-128"/>
            </a:endParaRP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2913250"/>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802086" y="2808515"/>
            <a:ext cx="1099457" cy="97971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727372" y="2808515"/>
            <a:ext cx="849086" cy="979714"/>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2987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p:txBody>
          <a:bodyPr/>
          <a:lstStyle/>
          <a:p>
            <a:r>
              <a:rPr lang="en-TW" dirty="0"/>
              <a:t>Find a video or image showing the Trust-worthy Book Keeping comes from Symmetry and Symmetry-Breaking!</a:t>
            </a:r>
          </a:p>
        </p:txBody>
      </p:sp>
    </p:spTree>
    <p:extLst>
      <p:ext uri="{BB962C8B-B14F-4D97-AF65-F5344CB8AC3E}">
        <p14:creationId xmlns:p14="http://schemas.microsoft.com/office/powerpoint/2010/main" val="1562439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7587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10861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359686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829114"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76914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45414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1963434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442655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74413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401680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413905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29</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227294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95AF4C-B8F4-B246-AD11-205EA6A5B615}"/>
              </a:ext>
            </a:extLst>
          </p:cNvPr>
          <p:cNvGrpSpPr/>
          <p:nvPr/>
        </p:nvGrpSpPr>
        <p:grpSpPr>
          <a:xfrm>
            <a:off x="2939770" y="1176549"/>
            <a:ext cx="3641529" cy="3651266"/>
            <a:chOff x="3919693" y="1568732"/>
            <a:chExt cx="4855372" cy="4868354"/>
          </a:xfrm>
        </p:grpSpPr>
        <p:pic>
          <p:nvPicPr>
            <p:cNvPr id="7" name="Picture 6">
              <a:extLst>
                <a:ext uri="{FF2B5EF4-FFF2-40B4-BE49-F238E27FC236}">
                  <a16:creationId xmlns:a16="http://schemas.microsoft.com/office/drawing/2014/main" id="{4E19E3BF-C2D9-844F-A369-F837A4B66E78}"/>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9" name="TextBox 8">
              <a:extLst>
                <a:ext uri="{FF2B5EF4-FFF2-40B4-BE49-F238E27FC236}">
                  <a16:creationId xmlns:a16="http://schemas.microsoft.com/office/drawing/2014/main" id="{35F9080E-3C4C-2140-8878-977FB0AAA5B2}"/>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9404F719-3823-E547-9DB4-DA0DAEA760F1}"/>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711069B7-2494-1549-861C-0879F51808E1}"/>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3" name="TextBox 12">
              <a:extLst>
                <a:ext uri="{FF2B5EF4-FFF2-40B4-BE49-F238E27FC236}">
                  <a16:creationId xmlns:a16="http://schemas.microsoft.com/office/drawing/2014/main" id="{6B7660B7-E2FC-844D-8FC4-2F2A5DE44DBD}"/>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区块链的诞生意味着</a:t>
            </a:r>
            <a:r>
              <a:rPr lang="zh-CN" altLang="en-US" sz="3300" spc="225" dirty="0">
                <a:solidFill>
                  <a:srgbClr val="FF0000"/>
                </a:solidFill>
                <a:latin typeface="华文新魏" panose="02010800040101010101" pitchFamily="2" charset="-122"/>
                <a:ea typeface="华文新魏" panose="02010800040101010101" pitchFamily="2" charset="-122"/>
                <a:cs typeface="Adobe 繁黑體 Std B"/>
              </a:rPr>
              <a:t>大男人社会</a:t>
            </a:r>
            <a:r>
              <a:rPr lang="zh-CN" altLang="en-US" sz="3300" spc="225" dirty="0">
                <a:latin typeface="华文新魏" panose="02010800040101010101" pitchFamily="2" charset="-122"/>
                <a:ea typeface="华文新魏" panose="02010800040101010101" pitchFamily="2" charset="-122"/>
                <a:cs typeface="Adobe 繁黑體 Std B"/>
              </a:rPr>
              <a:t>体系的终结</a:t>
            </a:r>
          </a:p>
        </p:txBody>
      </p:sp>
      <p:sp>
        <p:nvSpPr>
          <p:cNvPr id="3" name="TextBox 2">
            <a:extLst>
              <a:ext uri="{FF2B5EF4-FFF2-40B4-BE49-F238E27FC236}">
                <a16:creationId xmlns:a16="http://schemas.microsoft.com/office/drawing/2014/main" id="{238E30B8-B9A4-3D45-9FD3-590DADB34216}"/>
              </a:ext>
            </a:extLst>
          </p:cNvPr>
          <p:cNvSpPr txBox="1"/>
          <p:nvPr/>
        </p:nvSpPr>
        <p:spPr>
          <a:xfrm>
            <a:off x="6829162" y="3140680"/>
            <a:ext cx="2160938" cy="1223412"/>
          </a:xfrm>
          <a:prstGeom prst="rect">
            <a:avLst/>
          </a:prstGeom>
          <a:noFill/>
        </p:spPr>
        <p:txBody>
          <a:bodyPr wrap="square" rtlCol="0">
            <a:spAutoFit/>
          </a:bodyPr>
          <a:lstStyle/>
          <a:p>
            <a:r>
              <a:rPr lang="zh-CN" altLang="en-US" sz="1050" dirty="0">
                <a:latin typeface="STXingkai" panose="02010800040101010101" pitchFamily="2" charset="-122"/>
                <a:ea typeface="STXingkai" panose="02010800040101010101" pitchFamily="2" charset="-122"/>
              </a:rPr>
              <a:t>“捷克民主共和国的总统，哈维尔说：“生活的本质是无限且神秘的，它的完整性和可变性无法被中央头脑遏制或规划。”</a:t>
            </a:r>
            <a:endParaRPr lang="en-US" altLang="zh-CN" sz="1050" dirty="0">
              <a:latin typeface="STXingkai" panose="02010800040101010101" pitchFamily="2" charset="-122"/>
              <a:ea typeface="STXingkai" panose="02010800040101010101" pitchFamily="2" charset="-122"/>
            </a:endParaRPr>
          </a:p>
          <a:p>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摘自</a:t>
            </a:r>
            <a:r>
              <a:rPr lang="en-US" sz="1050" dirty="0">
                <a:latin typeface="STXingkai" panose="02010800040101010101" pitchFamily="2" charset="-122"/>
                <a:ea typeface="STXingkai" panose="02010800040101010101" pitchFamily="2" charset="-122"/>
              </a:rPr>
              <a:t>: </a:t>
            </a:r>
            <a:r>
              <a:rPr lang="zh-CN" altLang="en-US" sz="1050" dirty="0">
                <a:latin typeface="STXingkai" panose="02010800040101010101" pitchFamily="2" charset="-122"/>
                <a:ea typeface="STXingkai" panose="02010800040101010101" pitchFamily="2" charset="-122"/>
              </a:rPr>
              <a:t>埃里克</a:t>
            </a:r>
            <a:r>
              <a:rPr lang="en-US" altLang="zh-CN" sz="1050" dirty="0">
                <a:latin typeface="STXingkai" panose="02010800040101010101" pitchFamily="2" charset="-122"/>
                <a:ea typeface="STXingkai" panose="02010800040101010101" pitchFamily="2" charset="-122"/>
              </a:rPr>
              <a:t>·</a:t>
            </a:r>
            <a:r>
              <a:rPr lang="zh-CN" altLang="en-US" sz="1050" dirty="0">
                <a:latin typeface="STXingkai" panose="02010800040101010101" pitchFamily="2" charset="-122"/>
                <a:ea typeface="STXingkai" panose="02010800040101010101" pitchFamily="2" charset="-122"/>
              </a:rPr>
              <a:t>拜因霍克</a:t>
            </a:r>
            <a:r>
              <a:rPr lang="en-US" altLang="zh-CN" sz="1050" dirty="0">
                <a:latin typeface="STXingkai" panose="02010800040101010101" pitchFamily="2" charset="-122"/>
                <a:ea typeface="STXingkai" panose="02010800040101010101" pitchFamily="2" charset="-122"/>
              </a:rPr>
              <a:t>. “</a:t>
            </a:r>
            <a:r>
              <a:rPr lang="zh-CN" altLang="en-US" sz="1050" dirty="0">
                <a:latin typeface="STXingkai" panose="02010800040101010101" pitchFamily="2" charset="-122"/>
                <a:ea typeface="STXingkai" panose="02010800040101010101" pitchFamily="2" charset="-122"/>
              </a:rPr>
              <a:t>财富的起源）</a:t>
            </a:r>
            <a:endParaRPr lang="en-US" sz="1050" dirty="0">
              <a:latin typeface="STXingkai" panose="02010800040101010101" pitchFamily="2" charset="-122"/>
              <a:ea typeface="STXingkai" panose="02010800040101010101" pitchFamily="2" charset="-122"/>
            </a:endParaRPr>
          </a:p>
        </p:txBody>
      </p:sp>
      <p:sp>
        <p:nvSpPr>
          <p:cNvPr id="5" name="TextBox 4">
            <a:extLst>
              <a:ext uri="{FF2B5EF4-FFF2-40B4-BE49-F238E27FC236}">
                <a16:creationId xmlns:a16="http://schemas.microsoft.com/office/drawing/2014/main" id="{E93DDA2D-0F37-3945-A3E2-9E553E6D08DB}"/>
              </a:ext>
            </a:extLst>
          </p:cNvPr>
          <p:cNvSpPr txBox="1"/>
          <p:nvPr/>
        </p:nvSpPr>
        <p:spPr>
          <a:xfrm>
            <a:off x="838201" y="4533176"/>
            <a:ext cx="1261884" cy="253916"/>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埃里克</a:t>
            </a:r>
            <a:r>
              <a:rPr lang="en-US" altLang="zh-CN" sz="1050" dirty="0">
                <a:latin typeface="STXingkai" panose="02010800040101010101" pitchFamily="2" charset="-122"/>
                <a:ea typeface="STXingkai" panose="02010800040101010101" pitchFamily="2" charset="-122"/>
              </a:rPr>
              <a:t>·</a:t>
            </a:r>
            <a:r>
              <a:rPr lang="zh-CN" altLang="en-US" sz="1050" dirty="0">
                <a:latin typeface="STXingkai" panose="02010800040101010101" pitchFamily="2" charset="-122"/>
                <a:ea typeface="STXingkai" panose="02010800040101010101" pitchFamily="2" charset="-122"/>
              </a:rPr>
              <a:t>拜因霍克</a:t>
            </a:r>
            <a:endParaRPr lang="en-US" sz="1050" dirty="0"/>
          </a:p>
        </p:txBody>
      </p:sp>
      <p:pic>
        <p:nvPicPr>
          <p:cNvPr id="6146" name="Picture 2">
            <a:hlinkClick r:id="rId4"/>
            <a:extLst>
              <a:ext uri="{FF2B5EF4-FFF2-40B4-BE49-F238E27FC236}">
                <a16:creationId xmlns:a16="http://schemas.microsoft.com/office/drawing/2014/main" id="{440D7D56-5E10-2145-9AB5-53BF8B23692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59374" y="929654"/>
            <a:ext cx="1307719" cy="213395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eric beinhocker">
            <a:hlinkClick r:id="rId6"/>
            <a:extLst>
              <a:ext uri="{FF2B5EF4-FFF2-40B4-BE49-F238E27FC236}">
                <a16:creationId xmlns:a16="http://schemas.microsoft.com/office/drawing/2014/main" id="{328C61DF-9C0D-BB46-A389-D9730ED66BC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7679" y="1164488"/>
            <a:ext cx="2074228" cy="31113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402F656-C7F2-DF44-97E2-61E542793385}"/>
              </a:ext>
            </a:extLst>
          </p:cNvPr>
          <p:cNvSpPr txBox="1"/>
          <p:nvPr/>
        </p:nvSpPr>
        <p:spPr>
          <a:xfrm>
            <a:off x="4572000" y="731537"/>
            <a:ext cx="1653017" cy="253916"/>
          </a:xfrm>
          <a:prstGeom prst="rect">
            <a:avLst/>
          </a:prstGeom>
          <a:noFill/>
        </p:spPr>
        <p:txBody>
          <a:bodyPr wrap="none" rtlCol="0">
            <a:spAutoFit/>
          </a:bodyPr>
          <a:lstStyle/>
          <a:p>
            <a:r>
              <a:rPr lang="en-US" sz="1050" dirty="0">
                <a:solidFill>
                  <a:srgbClr val="FF0000"/>
                </a:solidFill>
              </a:rPr>
              <a:t>(</a:t>
            </a:r>
            <a:r>
              <a:rPr lang="zh-CN" altLang="en-US" sz="1050" dirty="0">
                <a:solidFill>
                  <a:srgbClr val="FF0000"/>
                </a:solidFill>
                <a:latin typeface="STXingkai" panose="02010800040101010101" pitchFamily="2" charset="-122"/>
                <a:ea typeface="STXingkai" panose="02010800040101010101" pitchFamily="2" charset="-122"/>
              </a:rPr>
              <a:t>原文</a:t>
            </a:r>
            <a:r>
              <a:rPr lang="zh-CN" altLang="en-US" sz="1050" dirty="0">
                <a:solidFill>
                  <a:srgbClr val="FF0000"/>
                </a:solidFill>
              </a:rPr>
              <a:t>：</a:t>
            </a:r>
            <a:r>
              <a:rPr lang="en-US" sz="1050" dirty="0">
                <a:solidFill>
                  <a:srgbClr val="FF0000"/>
                </a:solidFill>
              </a:rPr>
              <a:t>Big Man Society)</a:t>
            </a:r>
          </a:p>
        </p:txBody>
      </p:sp>
    </p:spTree>
    <p:extLst>
      <p:ext uri="{BB962C8B-B14F-4D97-AF65-F5344CB8AC3E}">
        <p14:creationId xmlns:p14="http://schemas.microsoft.com/office/powerpoint/2010/main" val="2603684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en-US" altLang="zh-CN" sz="3300" spc="225" dirty="0">
                <a:latin typeface="华文新魏" panose="02010800040101010101" pitchFamily="2" charset="-122"/>
                <a:ea typeface="华文新魏" panose="02010800040101010101" pitchFamily="2" charset="-122"/>
                <a:cs typeface="Adobe 繁黑體 Std B"/>
              </a:rPr>
              <a:t>One more thing …</a:t>
            </a:r>
            <a:endParaRPr lang="zh-CN" altLang="en-US" sz="3300" spc="225" dirty="0">
              <a:latin typeface="华文新魏" panose="02010800040101010101" pitchFamily="2" charset="-122"/>
              <a:ea typeface="华文新魏" panose="02010800040101010101" pitchFamily="2" charset="-122"/>
              <a:cs typeface="Adobe 繁黑體 Std B"/>
            </a:endParaRPr>
          </a:p>
        </p:txBody>
      </p:sp>
      <p:pic>
        <p:nvPicPr>
          <p:cNvPr id="2" name="Picture 1">
            <a:extLst>
              <a:ext uri="{FF2B5EF4-FFF2-40B4-BE49-F238E27FC236}">
                <a16:creationId xmlns:a16="http://schemas.microsoft.com/office/drawing/2014/main" id="{0CC363E3-4E91-9149-BE60-6620646A14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79174" y="943629"/>
            <a:ext cx="2585652" cy="4112786"/>
          </a:xfrm>
          <a:prstGeom prst="rect">
            <a:avLst/>
          </a:prstGeom>
        </p:spPr>
      </p:pic>
    </p:spTree>
    <p:extLst>
      <p:ext uri="{BB962C8B-B14F-4D97-AF65-F5344CB8AC3E}">
        <p14:creationId xmlns:p14="http://schemas.microsoft.com/office/powerpoint/2010/main" val="3940823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Name Space Management:</a:t>
            </a:r>
          </a:p>
          <a:p>
            <a:pPr lvl="1"/>
            <a:r>
              <a:rPr lang="en-US" dirty="0"/>
              <a:t>Ontology</a:t>
            </a:r>
            <a:r>
              <a:rPr lang="en-US" altLang="zh-CN" dirty="0"/>
              <a:t>/</a:t>
            </a:r>
            <a:r>
              <a:rPr lang="zh-TW" altLang="en-US" dirty="0"/>
              <a:t>本体论</a:t>
            </a:r>
            <a:r>
              <a:rPr lang="en-US" dirty="0"/>
              <a:t>: </a:t>
            </a:r>
            <a:r>
              <a:rPr lang="en-US" dirty="0">
                <a:hlinkClick r:id="rId2"/>
              </a:rPr>
              <a:t>the philosophical study of being.  (Wikipedia)</a:t>
            </a:r>
            <a:endParaRPr lang="en-US" dirty="0"/>
          </a:p>
          <a:p>
            <a:pPr lvl="1"/>
            <a:r>
              <a:rPr lang="en-US" dirty="0"/>
              <a:t>Epistemology/</a:t>
            </a:r>
            <a:r>
              <a:rPr lang="en-US" dirty="0" err="1"/>
              <a:t>知识论</a:t>
            </a:r>
            <a:r>
              <a:rPr lang="en-US" altLang="zh-CN" dirty="0"/>
              <a:t>: </a:t>
            </a:r>
            <a:r>
              <a:rPr lang="en-US" dirty="0">
                <a:hlinkClick r:id="rId3"/>
              </a:rPr>
              <a:t>a theory of knowledge, (Standord Philosophy Encyclopedia)</a:t>
            </a:r>
            <a:r>
              <a:rPr lang="zh-CN" altLang="en-US" dirty="0"/>
              <a:t> </a:t>
            </a:r>
            <a:endParaRPr lang="en-US" dirty="0"/>
          </a:p>
          <a:p>
            <a:pPr lvl="1"/>
            <a:r>
              <a:rPr lang="en-US" dirty="0"/>
              <a:t>Universal Resource Locator/Indicator(URL/URI) : </a:t>
            </a:r>
            <a:r>
              <a:rPr lang="en-US" dirty="0">
                <a:hlinkClick r:id="rId4"/>
              </a:rPr>
              <a:t>a string representing global resources</a:t>
            </a:r>
            <a:endParaRPr lang="en-US" dirty="0"/>
          </a:p>
          <a:p>
            <a:pPr lvl="1"/>
            <a:endParaRPr lang="en-US" dirty="0"/>
          </a:p>
          <a:p>
            <a:r>
              <a:rPr lang="en-US" dirty="0" err="1"/>
              <a:t>NsM</a:t>
            </a:r>
            <a:r>
              <a:rPr lang="en-US" dirty="0"/>
              <a:t> related Ideas:</a:t>
            </a:r>
          </a:p>
          <a:p>
            <a:pPr lvl="1"/>
            <a:r>
              <a:rPr lang="en-US" dirty="0"/>
              <a:t>CAP Theorem: Consistency, Availability, and Performance face contentious tradeoffs.</a:t>
            </a:r>
          </a:p>
          <a:p>
            <a:pPr lvl="1"/>
            <a:r>
              <a:rPr lang="en-US" dirty="0"/>
              <a:t>System properties: Correctness = Liveness * Safety, Trust-worthy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236180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6260721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Intensive and Extensive Properties</a:t>
            </a:r>
            <a:endParaRPr dirty="0">
              <a:solidFill>
                <a:srgbClr val="FF0000"/>
              </a:solidFill>
            </a:endParaRPr>
          </a:p>
        </p:txBody>
      </p:sp>
      <p:pic>
        <p:nvPicPr>
          <p:cNvPr id="3" name="Picture 2">
            <a:hlinkClick r:id="rId3"/>
            <a:extLst>
              <a:ext uri="{FF2B5EF4-FFF2-40B4-BE49-F238E27FC236}">
                <a16:creationId xmlns:a16="http://schemas.microsoft.com/office/drawing/2014/main" id="{652575E8-B95C-DF4F-BA37-8E4DD3470A7D}"/>
              </a:ext>
            </a:extLst>
          </p:cNvPr>
          <p:cNvPicPr>
            <a:picLocks noChangeAspect="1"/>
          </p:cNvPicPr>
          <p:nvPr/>
        </p:nvPicPr>
        <p:blipFill>
          <a:blip r:embed="rId4"/>
          <a:stretch>
            <a:fillRect/>
          </a:stretch>
        </p:blipFill>
        <p:spPr>
          <a:xfrm>
            <a:off x="1594619" y="1017725"/>
            <a:ext cx="5954762" cy="3851177"/>
          </a:xfrm>
          <a:prstGeom prst="rect">
            <a:avLst/>
          </a:prstGeom>
        </p:spPr>
      </p:pic>
    </p:spTree>
    <p:extLst>
      <p:ext uri="{BB962C8B-B14F-4D97-AF65-F5344CB8AC3E}">
        <p14:creationId xmlns:p14="http://schemas.microsoft.com/office/powerpoint/2010/main" val="2243227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Labels, Linguistics, and Cognitive Science</a:t>
            </a:r>
            <a:endParaRPr dirty="0">
              <a:solidFill>
                <a:srgbClr val="FF0000"/>
              </a:solidFill>
            </a:endParaRPr>
          </a:p>
        </p:txBody>
      </p:sp>
      <p:pic>
        <p:nvPicPr>
          <p:cNvPr id="5122" name="Picture 2" descr="Where Mathematics Comes From.jpg">
            <a:hlinkClick r:id="rId3"/>
            <a:extLst>
              <a:ext uri="{FF2B5EF4-FFF2-40B4-BE49-F238E27FC236}">
                <a16:creationId xmlns:a16="http://schemas.microsoft.com/office/drawing/2014/main" id="{9D044BFE-E268-BE4C-8C98-0CD446AE39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33823" y="1179895"/>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men, Fire, and Dangerous Things: What Categories Reveal about the Mind">
            <a:hlinkClick r:id="rId5"/>
            <a:extLst>
              <a:ext uri="{FF2B5EF4-FFF2-40B4-BE49-F238E27FC236}">
                <a16:creationId xmlns:a16="http://schemas.microsoft.com/office/drawing/2014/main" id="{72637C38-2A3D-1A41-8E8C-D8F47E8E70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taphors We Live By">
            <a:hlinkClick r:id="rId7"/>
            <a:extLst>
              <a:ext uri="{FF2B5EF4-FFF2-40B4-BE49-F238E27FC236}">
                <a16:creationId xmlns:a16="http://schemas.microsoft.com/office/drawing/2014/main" id="{E1741D3A-DCF2-4442-8701-2DAAAFCCBB6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67498" y="1179895"/>
            <a:ext cx="2184148" cy="3462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F9EA7-837D-C84B-9B73-33ABEFF74EB7}"/>
              </a:ext>
            </a:extLst>
          </p:cNvPr>
          <p:cNvSpPr txBox="1"/>
          <p:nvPr/>
        </p:nvSpPr>
        <p:spPr>
          <a:xfrm>
            <a:off x="2848611" y="4724757"/>
            <a:ext cx="3446777" cy="307777"/>
          </a:xfrm>
          <a:prstGeom prst="rect">
            <a:avLst/>
          </a:prstGeom>
          <a:noFill/>
        </p:spPr>
        <p:txBody>
          <a:bodyPr wrap="none" rtlCol="0">
            <a:spAutoFit/>
          </a:bodyPr>
          <a:lstStyle/>
          <a:p>
            <a:r>
              <a:rPr lang="en-US" dirty="0"/>
              <a:t>Image Source: </a:t>
            </a:r>
            <a:r>
              <a:rPr lang="en-US" dirty="0">
                <a:hlinkClick r:id="rId9"/>
              </a:rPr>
              <a:t>https://</a:t>
            </a:r>
            <a:r>
              <a:rPr lang="en-US" dirty="0" err="1">
                <a:hlinkClick r:id="rId9"/>
              </a:rPr>
              <a:t>georgelakoff.com</a:t>
            </a:r>
            <a:r>
              <a:rPr lang="en-US" dirty="0">
                <a:hlinkClick r:id="rId9"/>
              </a:rPr>
              <a:t>/</a:t>
            </a:r>
            <a:endParaRPr lang="en-US" dirty="0"/>
          </a:p>
        </p:txBody>
      </p:sp>
      <p:pic>
        <p:nvPicPr>
          <p:cNvPr id="5128" name="Picture 8" descr="Philosophy in the Flesh">
            <a:hlinkClick r:id="rId10"/>
            <a:extLst>
              <a:ext uri="{FF2B5EF4-FFF2-40B4-BE49-F238E27FC236}">
                <a16:creationId xmlns:a16="http://schemas.microsoft.com/office/drawing/2014/main" id="{D616D8B2-807F-C543-9FC9-0D7475E2EA4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6433" y="570154"/>
            <a:ext cx="1336956" cy="1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8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241533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3903038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32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133009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 as Generalized Metaphors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11266" name="Picture 2" descr="Hofstadter Fluid Concepts.jpg">
            <a:hlinkClick r:id="rId3"/>
            <a:extLst>
              <a:ext uri="{FF2B5EF4-FFF2-40B4-BE49-F238E27FC236}">
                <a16:creationId xmlns:a16="http://schemas.microsoft.com/office/drawing/2014/main" id="{60875272-3BF5-5345-A503-EF6A0AD4BA0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3401" y="1121678"/>
            <a:ext cx="3054297" cy="3695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5AC1C-7344-F847-94A7-9E9A2947A7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5891" y="1121678"/>
            <a:ext cx="5200857" cy="3695700"/>
          </a:xfrm>
          <a:prstGeom prst="rect">
            <a:avLst/>
          </a:prstGeom>
        </p:spPr>
      </p:pic>
    </p:spTree>
    <p:extLst>
      <p:ext uri="{BB962C8B-B14F-4D97-AF65-F5344CB8AC3E}">
        <p14:creationId xmlns:p14="http://schemas.microsoft.com/office/powerpoint/2010/main" val="4083541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properties of being </a:t>
            </a:r>
            <a:r>
              <a:rPr lang="en-US" dirty="0">
                <a:solidFill>
                  <a:srgbClr val="FF0000"/>
                </a:solidFill>
              </a:rPr>
              <a:t>Trust-worthy</a:t>
            </a:r>
            <a:r>
              <a:rPr lang="en-US" dirty="0">
                <a:solidFill>
                  <a:schemeClr val="tx1"/>
                </a:solidFill>
              </a:rPr>
              <a:t> name schemes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6" name="Text Placeholder 2">
            <a:extLst>
              <a:ext uri="{FF2B5EF4-FFF2-40B4-BE49-F238E27FC236}">
                <a16:creationId xmlns:a16="http://schemas.microsoft.com/office/drawing/2014/main" id="{FC472897-0CFA-9747-8EBA-2493647E9D98}"/>
              </a:ext>
            </a:extLst>
          </p:cNvPr>
          <p:cNvSpPr>
            <a:spLocks noGrp="1"/>
          </p:cNvSpPr>
          <p:nvPr>
            <p:ph type="body" idx="1"/>
          </p:nvPr>
        </p:nvSpPr>
        <p:spPr>
          <a:xfrm>
            <a:off x="311701" y="1366117"/>
            <a:ext cx="2998828" cy="3202758"/>
          </a:xfrm>
        </p:spPr>
        <p:txBody>
          <a:bodyPr/>
          <a:lstStyle/>
          <a:p>
            <a:r>
              <a:rPr lang="en-US" dirty="0"/>
              <a:t>Soundness:</a:t>
            </a:r>
          </a:p>
          <a:p>
            <a:pPr lvl="1"/>
            <a:r>
              <a:rPr lang="en-US" dirty="0"/>
              <a:t>All names refer to at least one legal entity</a:t>
            </a:r>
          </a:p>
          <a:p>
            <a:endParaRPr lang="en-US" dirty="0"/>
          </a:p>
          <a:p>
            <a:r>
              <a:rPr lang="en-US" dirty="0"/>
              <a:t>Completeness:</a:t>
            </a:r>
          </a:p>
          <a:p>
            <a:pPr lvl="1"/>
            <a:r>
              <a:rPr lang="en-US" dirty="0"/>
              <a:t>All legal entities must all have at least one name</a:t>
            </a:r>
          </a:p>
        </p:txBody>
      </p:sp>
      <p:sp>
        <p:nvSpPr>
          <p:cNvPr id="7" name="Text Placeholder 2">
            <a:extLst>
              <a:ext uri="{FF2B5EF4-FFF2-40B4-BE49-F238E27FC236}">
                <a16:creationId xmlns:a16="http://schemas.microsoft.com/office/drawing/2014/main" id="{6803658E-CA27-D04E-AD02-97F75963997A}"/>
              </a:ext>
            </a:extLst>
          </p:cNvPr>
          <p:cNvSpPr txBox="1">
            <a:spLocks/>
          </p:cNvSpPr>
          <p:nvPr/>
        </p:nvSpPr>
        <p:spPr>
          <a:xfrm>
            <a:off x="3450693" y="1366117"/>
            <a:ext cx="5521771" cy="3312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200" dirty="0"/>
              <a:t>Controlled Access Rights</a:t>
            </a:r>
          </a:p>
          <a:p>
            <a:pPr lvl="1"/>
            <a:r>
              <a:rPr lang="en-US" sz="1200" dirty="0"/>
              <a:t>Non-repudiation:</a:t>
            </a:r>
          </a:p>
          <a:p>
            <a:pPr lvl="2"/>
            <a:r>
              <a:rPr lang="en-US" sz="800" dirty="0"/>
              <a:t>Every name only points to one unique legal entity </a:t>
            </a:r>
            <a:endParaRPr lang="en-US" sz="1000" dirty="0"/>
          </a:p>
          <a:p>
            <a:pPr lvl="1"/>
            <a:r>
              <a:rPr lang="en-US" sz="1200" dirty="0"/>
              <a:t>Tamper-Proof:</a:t>
            </a:r>
          </a:p>
          <a:p>
            <a:pPr lvl="2"/>
            <a:r>
              <a:rPr lang="en-US" sz="900" dirty="0"/>
              <a:t>Authorized entities can make changes</a:t>
            </a:r>
          </a:p>
          <a:p>
            <a:pPr lvl="2"/>
            <a:r>
              <a:rPr lang="en-US" sz="900" dirty="0"/>
              <a:t>Any change to the name system must become public knowledge</a:t>
            </a:r>
          </a:p>
          <a:p>
            <a:endParaRPr lang="en-US" sz="1200" dirty="0"/>
          </a:p>
          <a:p>
            <a:r>
              <a:rPr lang="en-US" sz="1200" dirty="0"/>
              <a:t>Time-based:</a:t>
            </a:r>
          </a:p>
          <a:p>
            <a:pPr lvl="1"/>
            <a:r>
              <a:rPr lang="en-US" sz="1050" dirty="0"/>
              <a:t>All name changes should be time-stamped by one coherent clock</a:t>
            </a:r>
          </a:p>
        </p:txBody>
      </p:sp>
      <p:pic>
        <p:nvPicPr>
          <p:cNvPr id="2050" name="Picture 2" descr="Clock icon Shopping icon Time is money icon, Wall Clock, Circle, Symbol, Logo, Home Accessories, Furniture, Interior Design png">
            <a:extLst>
              <a:ext uri="{FF2B5EF4-FFF2-40B4-BE49-F238E27FC236}">
                <a16:creationId xmlns:a16="http://schemas.microsoft.com/office/drawing/2014/main" id="{D8349732-4972-4D47-A8E9-026C0AFDF08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9094" y="3656079"/>
            <a:ext cx="487236" cy="48723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ccount Management PX">
            <a:extLst>
              <a:ext uri="{FF2B5EF4-FFF2-40B4-BE49-F238E27FC236}">
                <a16:creationId xmlns:a16="http://schemas.microsoft.com/office/drawing/2014/main" id="{B72B64E5-1F9C-5247-873A-ED5F7C95E12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77896" y="1017725"/>
            <a:ext cx="1137421" cy="113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2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3824448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6A3789DD-7E49-3747-B8F9-59A8DCFC65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3782" y="1090225"/>
            <a:ext cx="5186705" cy="2960313"/>
          </a:xfrm>
          <a:prstGeom prst="rect">
            <a:avLst/>
          </a:prstGeom>
        </p:spPr>
      </p:pic>
      <p:pic>
        <p:nvPicPr>
          <p:cNvPr id="6146" name="Picture 2" descr="1988_bundledThe life and times of Stephen Wolfram. 1988: Mathematica is bundled on every NeXT computer...">
            <a:extLst>
              <a:ext uri="{FF2B5EF4-FFF2-40B4-BE49-F238E27FC236}">
                <a16:creationId xmlns:a16="http://schemas.microsoft.com/office/drawing/2014/main" id="{43CE23A7-F717-2049-8718-C6449261FE2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8408" y="1239715"/>
            <a:ext cx="3347204" cy="266133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The origin and the Future of the “Web”</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361564" y="4405139"/>
            <a:ext cx="8420895" cy="523220"/>
          </a:xfrm>
          <a:prstGeom prst="rect">
            <a:avLst/>
          </a:prstGeom>
          <a:noFill/>
        </p:spPr>
        <p:txBody>
          <a:bodyPr wrap="none" rtlCol="0">
            <a:spAutoFit/>
          </a:bodyPr>
          <a:lstStyle/>
          <a:p>
            <a:pPr algn="ctr"/>
            <a:r>
              <a:rPr lang="en-US" dirty="0">
                <a:hlinkClick r:id="rId6"/>
              </a:rPr>
              <a:t>Theodore Gray</a:t>
            </a:r>
            <a:r>
              <a:rPr lang="en-US" dirty="0"/>
              <a:t> created an Editable Interface for Computable Documents. </a:t>
            </a:r>
          </a:p>
          <a:p>
            <a:pPr algn="ctr"/>
            <a:r>
              <a:rPr lang="en-US" dirty="0"/>
              <a:t>The technology is based on Mathematica, and was bundled with </a:t>
            </a:r>
            <a:r>
              <a:rPr lang="en-US" dirty="0">
                <a:hlinkClick r:id="rId7"/>
              </a:rPr>
              <a:t>NeXT computers</a:t>
            </a:r>
            <a:r>
              <a:rPr lang="en-US" dirty="0"/>
              <a:t> used by </a:t>
            </a:r>
            <a:r>
              <a:rPr lang="en-US" dirty="0">
                <a:hlinkClick r:id="rId8"/>
              </a:rPr>
              <a:t>Berners-Lee</a:t>
            </a:r>
            <a:r>
              <a:rPr lang="en-US" dirty="0"/>
              <a:t>.</a:t>
            </a:r>
          </a:p>
        </p:txBody>
      </p:sp>
      <p:pic>
        <p:nvPicPr>
          <p:cNvPr id="6" name="Picture 5">
            <a:extLst>
              <a:ext uri="{FF2B5EF4-FFF2-40B4-BE49-F238E27FC236}">
                <a16:creationId xmlns:a16="http://schemas.microsoft.com/office/drawing/2014/main" id="{D573C2BE-C2D9-3646-BD5F-0E36AF93507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827591" y="2492008"/>
            <a:ext cx="2004709" cy="1913131"/>
          </a:xfrm>
          <a:prstGeom prst="rect">
            <a:avLst/>
          </a:prstGeom>
        </p:spPr>
      </p:pic>
      <p:pic>
        <p:nvPicPr>
          <p:cNvPr id="7" name="Picture 6">
            <a:hlinkClick r:id="rId10"/>
            <a:extLst>
              <a:ext uri="{FF2B5EF4-FFF2-40B4-BE49-F238E27FC236}">
                <a16:creationId xmlns:a16="http://schemas.microsoft.com/office/drawing/2014/main" id="{E64E5BFB-6878-8C4D-B4C0-BDF6E6755EB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59667" y="2241797"/>
            <a:ext cx="2616199" cy="1012005"/>
          </a:xfrm>
          <a:prstGeom prst="rect">
            <a:avLst/>
          </a:prstGeom>
        </p:spPr>
      </p:pic>
      <p:pic>
        <p:nvPicPr>
          <p:cNvPr id="10" name="Picture 9">
            <a:hlinkClick r:id="rId12"/>
            <a:extLst>
              <a:ext uri="{FF2B5EF4-FFF2-40B4-BE49-F238E27FC236}">
                <a16:creationId xmlns:a16="http://schemas.microsoft.com/office/drawing/2014/main" id="{D04F4473-062D-ED47-B997-9CEAE92D667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59666" y="3479474"/>
            <a:ext cx="2616199" cy="799904"/>
          </a:xfrm>
          <a:prstGeom prst="rect">
            <a:avLst/>
          </a:prstGeom>
        </p:spPr>
      </p:pic>
    </p:spTree>
    <p:extLst>
      <p:ext uri="{BB962C8B-B14F-4D97-AF65-F5344CB8AC3E}">
        <p14:creationId xmlns:p14="http://schemas.microsoft.com/office/powerpoint/2010/main" val="2572688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with Open AI</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1863566" y="4588943"/>
            <a:ext cx="5416868" cy="523220"/>
          </a:xfrm>
          <a:prstGeom prst="rect">
            <a:avLst/>
          </a:prstGeom>
          <a:noFill/>
        </p:spPr>
        <p:txBody>
          <a:bodyPr wrap="none" rtlCol="0">
            <a:spAutoFit/>
          </a:bodyPr>
          <a:lstStyle/>
          <a:p>
            <a:pPr algn="ctr"/>
            <a:r>
              <a:rPr lang="en-US" dirty="0"/>
              <a:t>An “open” Artificial Intelligence resource that is available for “free”.</a:t>
            </a:r>
          </a:p>
          <a:p>
            <a:pPr algn="ctr"/>
            <a:r>
              <a:rPr lang="en-US" dirty="0"/>
              <a:t>It will do your software development work for you for free, too.</a:t>
            </a:r>
          </a:p>
        </p:txBody>
      </p:sp>
      <p:pic>
        <p:nvPicPr>
          <p:cNvPr id="5" name="Picture 4">
            <a:hlinkClick r:id="rId3"/>
            <a:extLst>
              <a:ext uri="{FF2B5EF4-FFF2-40B4-BE49-F238E27FC236}">
                <a16:creationId xmlns:a16="http://schemas.microsoft.com/office/drawing/2014/main" id="{BF8F5FB8-44B0-1E40-B806-D65995C8A6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9602" y="1540933"/>
            <a:ext cx="4576016" cy="2340986"/>
          </a:xfrm>
          <a:prstGeom prst="rect">
            <a:avLst/>
          </a:prstGeom>
        </p:spPr>
      </p:pic>
      <p:pic>
        <p:nvPicPr>
          <p:cNvPr id="7170" name="Picture 2" descr="Sam Altman TechCrunch SF 2019 Day 2 Oct 3 (cropped).jpg">
            <a:hlinkClick r:id="rId5"/>
            <a:extLst>
              <a:ext uri="{FF2B5EF4-FFF2-40B4-BE49-F238E27FC236}">
                <a16:creationId xmlns:a16="http://schemas.microsoft.com/office/drawing/2014/main" id="{4B752303-E4B9-B444-924B-D611C3F30FE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2782" y="1743015"/>
            <a:ext cx="1904397" cy="19823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PT-3 vs Human Brain - YouTube">
            <a:hlinkClick r:id="rId7"/>
            <a:extLst>
              <a:ext uri="{FF2B5EF4-FFF2-40B4-BE49-F238E27FC236}">
                <a16:creationId xmlns:a16="http://schemas.microsoft.com/office/drawing/2014/main" id="{D9EF7590-3792-CD45-BEBB-943062EBF93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1700" y="1540933"/>
            <a:ext cx="4018844"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9"/>
            <a:extLst>
              <a:ext uri="{FF2B5EF4-FFF2-40B4-BE49-F238E27FC236}">
                <a16:creationId xmlns:a16="http://schemas.microsoft.com/office/drawing/2014/main" id="{CBAED4AD-AD71-1E4A-9F58-886AA687B20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30750" y="3615175"/>
            <a:ext cx="1482499" cy="973768"/>
          </a:xfrm>
          <a:prstGeom prst="rect">
            <a:avLst/>
          </a:prstGeom>
        </p:spPr>
      </p:pic>
    </p:spTree>
    <p:extLst>
      <p:ext uri="{BB962C8B-B14F-4D97-AF65-F5344CB8AC3E}">
        <p14:creationId xmlns:p14="http://schemas.microsoft.com/office/powerpoint/2010/main" val="328830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Methods and Tools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204487"/>
            <a:ext cx="3837000" cy="3214688"/>
          </a:xfrm>
        </p:spPr>
        <p:txBody>
          <a:bodyPr/>
          <a:lstStyle/>
          <a:p>
            <a:pPr>
              <a:buFont typeface="+mj-lt"/>
              <a:buAutoNum type="arabicPeriod"/>
            </a:pPr>
            <a:r>
              <a:rPr lang="en-TW" sz="1600" dirty="0">
                <a:latin typeface="Arial Rounded MT Bold" panose="020F0704030504030204" pitchFamily="34" charset="77"/>
              </a:rPr>
              <a:t>MediaWiki as a Tool</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Data in MediaWiki/Wikipedia</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Templates and Categories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Structures and Strategies in Namespace Management</a:t>
            </a:r>
          </a:p>
        </p:txBody>
      </p:sp>
      <p:pic>
        <p:nvPicPr>
          <p:cNvPr id="8" name="Picture 7">
            <a:extLst>
              <a:ext uri="{FF2B5EF4-FFF2-40B4-BE49-F238E27FC236}">
                <a16:creationId xmlns:a16="http://schemas.microsoft.com/office/drawing/2014/main" id="{172A5F36-30F2-4E4E-9432-C51FE968B3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959" y="1313522"/>
            <a:ext cx="1547619" cy="1582118"/>
          </a:xfrm>
          <a:prstGeom prst="rect">
            <a:avLst/>
          </a:prstGeom>
        </p:spPr>
      </p:pic>
      <p:pic>
        <p:nvPicPr>
          <p:cNvPr id="1028" name="Picture 4">
            <a:hlinkClick r:id="rId4"/>
            <a:extLst>
              <a:ext uri="{FF2B5EF4-FFF2-40B4-BE49-F238E27FC236}">
                <a16:creationId xmlns:a16="http://schemas.microsoft.com/office/drawing/2014/main" id="{BE783BAB-3036-8246-89C4-282DF1167FA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39946" y="1637895"/>
            <a:ext cx="762360" cy="93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702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Time and Trust-worthiness in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All Name Spaces should share a universal “clock”</a:t>
            </a:r>
          </a:p>
          <a:p>
            <a:pPr lvl="1"/>
            <a:r>
              <a:rPr lang="en-TW" dirty="0"/>
              <a:t>The common “Historical-Trail” (time-based) of Name Spaces</a:t>
            </a:r>
          </a:p>
          <a:p>
            <a:pPr lvl="1"/>
            <a:r>
              <a:rPr lang="en-TW" dirty="0"/>
              <a:t>So that the time-stamps would offer hints to cross-check “causal” consistency</a:t>
            </a:r>
          </a:p>
          <a:p>
            <a:r>
              <a:rPr lang="en-TW" dirty="0"/>
              <a:t>Name Spaces should be extensible</a:t>
            </a:r>
          </a:p>
          <a:p>
            <a:pPr lvl="1"/>
            <a:r>
              <a:rPr lang="en-TW" dirty="0"/>
              <a:t>It should follow one consistent naming convention for easy referencing</a:t>
            </a:r>
          </a:p>
          <a:p>
            <a:pPr lvl="2"/>
            <a:r>
              <a:rPr lang="en-TW" dirty="0"/>
              <a:t>Kuhn’s Cycle provides a Generative/Cyclic Model</a:t>
            </a:r>
          </a:p>
          <a:p>
            <a:r>
              <a:rPr lang="en-TW" dirty="0"/>
              <a:t>Name Space Authentication should be scalable and distributed</a:t>
            </a:r>
          </a:p>
          <a:p>
            <a:pPr lvl="1"/>
            <a:r>
              <a:rPr lang="en-TW" dirty="0"/>
              <a:t>Existing mechanisms for authenticated name registration, i.e. Domain Name Services (DNS).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4100090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Trust-worthy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654457" y="4367574"/>
            <a:ext cx="476252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3"/>
              </a:rPr>
              <a:t>Being More Trustworthy: The Basics</a:t>
            </a:r>
            <a:endParaRPr lang="en-US" dirty="0"/>
          </a:p>
          <a:p>
            <a:pPr algn="ctr"/>
            <a:r>
              <a:rPr lang="en-US" sz="1800" dirty="0"/>
              <a:t>			― </a:t>
            </a:r>
            <a:r>
              <a:rPr lang="en-US" dirty="0"/>
              <a:t>Rachel </a:t>
            </a:r>
            <a:r>
              <a:rPr lang="en-US" dirty="0" err="1"/>
              <a:t>Botsman</a:t>
            </a:r>
            <a:r>
              <a:rPr lang="en-US" dirty="0"/>
              <a:t>, Jan 14, 2019</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107CD5D1-15B9-C64F-ABE5-F8F98C4BE38A}"/>
              </a:ext>
            </a:extLst>
          </p:cNvPr>
          <p:cNvPicPr>
            <a:picLocks noChangeAspect="1"/>
          </p:cNvPicPr>
          <p:nvPr/>
        </p:nvPicPr>
        <p:blipFill>
          <a:blip r:embed="rId4"/>
          <a:stretch>
            <a:fillRect/>
          </a:stretch>
        </p:blipFill>
        <p:spPr>
          <a:xfrm>
            <a:off x="1813218" y="1152854"/>
            <a:ext cx="4445000" cy="2565400"/>
          </a:xfrm>
          <a:prstGeom prst="rect">
            <a:avLst/>
          </a:prstGeom>
        </p:spPr>
      </p:pic>
      <p:sp>
        <p:nvSpPr>
          <p:cNvPr id="7" name="Text Placeholder 2">
            <a:extLst>
              <a:ext uri="{FF2B5EF4-FFF2-40B4-BE49-F238E27FC236}">
                <a16:creationId xmlns:a16="http://schemas.microsoft.com/office/drawing/2014/main" id="{62B529AF-9F8B-EE4A-9EC0-5DD97DB2D63B}"/>
              </a:ext>
            </a:extLst>
          </p:cNvPr>
          <p:cNvSpPr txBox="1">
            <a:spLocks/>
          </p:cNvSpPr>
          <p:nvPr/>
        </p:nvSpPr>
        <p:spPr>
          <a:xfrm>
            <a:off x="239362"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Competence:</a:t>
            </a:r>
          </a:p>
          <a:p>
            <a:r>
              <a:rPr lang="en-TW" sz="900" dirty="0"/>
              <a:t> </a:t>
            </a:r>
            <a:r>
              <a:rPr lang="en-TW" sz="900" dirty="0">
                <a:solidFill>
                  <a:srgbClr val="FF0000"/>
                </a:solidFill>
              </a:rPr>
              <a:t>What </a:t>
            </a:r>
            <a:r>
              <a:rPr lang="en-TW" sz="900" dirty="0"/>
              <a:t>can you deliver?</a:t>
            </a:r>
          </a:p>
          <a:p>
            <a:endParaRPr lang="en-TW" sz="900" dirty="0"/>
          </a:p>
          <a:p>
            <a:pPr marL="171450" indent="-171450">
              <a:buFont typeface="Arial" panose="020B0604020202020204" pitchFamily="34" charset="0"/>
              <a:buChar char="•"/>
            </a:pPr>
            <a:r>
              <a:rPr lang="en-TW" sz="900" dirty="0"/>
              <a:t>Reliability: </a:t>
            </a:r>
          </a:p>
          <a:p>
            <a:r>
              <a:rPr lang="en-TW" sz="900" dirty="0">
                <a:solidFill>
                  <a:srgbClr val="FF0000"/>
                </a:solidFill>
              </a:rPr>
              <a:t> Success rate</a:t>
            </a:r>
            <a:r>
              <a:rPr lang="en-TW" sz="900" dirty="0"/>
              <a:t> of delivery?</a:t>
            </a:r>
          </a:p>
        </p:txBody>
      </p:sp>
      <p:sp>
        <p:nvSpPr>
          <p:cNvPr id="10" name="Text Placeholder 2">
            <a:extLst>
              <a:ext uri="{FF2B5EF4-FFF2-40B4-BE49-F238E27FC236}">
                <a16:creationId xmlns:a16="http://schemas.microsoft.com/office/drawing/2014/main" id="{A13A974A-827C-8043-913D-39A756DD2A6B}"/>
              </a:ext>
            </a:extLst>
          </p:cNvPr>
          <p:cNvSpPr txBox="1">
            <a:spLocks/>
          </p:cNvSpPr>
          <p:nvPr/>
        </p:nvSpPr>
        <p:spPr>
          <a:xfrm>
            <a:off x="6707947"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Integirty:</a:t>
            </a:r>
          </a:p>
          <a:p>
            <a:r>
              <a:rPr lang="en-TW" sz="900" dirty="0"/>
              <a:t> </a:t>
            </a:r>
            <a:r>
              <a:rPr lang="en-TW" sz="900" dirty="0">
                <a:solidFill>
                  <a:srgbClr val="FF0000"/>
                </a:solidFill>
              </a:rPr>
              <a:t>Will you ever cheat me</a:t>
            </a:r>
            <a:r>
              <a:rPr lang="en-TW" sz="900" dirty="0"/>
              <a:t>?</a:t>
            </a:r>
          </a:p>
          <a:p>
            <a:endParaRPr lang="en-TW" sz="900" dirty="0"/>
          </a:p>
          <a:p>
            <a:pPr marL="171450" indent="-171450">
              <a:buFont typeface="Arial" panose="020B0604020202020204" pitchFamily="34" charset="0"/>
              <a:buChar char="•"/>
            </a:pPr>
            <a:r>
              <a:rPr lang="en-TW" sz="900" dirty="0"/>
              <a:t>Empathy: </a:t>
            </a:r>
          </a:p>
          <a:p>
            <a:r>
              <a:rPr lang="en-TW" sz="900" dirty="0">
                <a:solidFill>
                  <a:srgbClr val="FF0000"/>
                </a:solidFill>
              </a:rPr>
              <a:t> Are you on my side</a:t>
            </a:r>
            <a:r>
              <a:rPr lang="en-TW" sz="900" dirty="0"/>
              <a:t>?</a:t>
            </a:r>
          </a:p>
        </p:txBody>
      </p:sp>
    </p:spTree>
    <p:extLst>
      <p:ext uri="{BB962C8B-B14F-4D97-AF65-F5344CB8AC3E}">
        <p14:creationId xmlns:p14="http://schemas.microsoft.com/office/powerpoint/2010/main" val="2250001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Authenticated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55467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Digital Authentication - the basics</a:t>
            </a:r>
            <a:endParaRPr lang="en-US" sz="1800" dirty="0"/>
          </a:p>
          <a:p>
            <a:pPr algn="ctr"/>
            <a:r>
              <a:rPr lang="en-US" sz="1800" dirty="0"/>
              <a:t>			― </a:t>
            </a:r>
            <a:r>
              <a:rPr lang="en-US" dirty="0"/>
              <a:t>Dawn M. Turner (guest) on 01. August 2016</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9" name="Picture 8">
            <a:hlinkClick r:id="rId3"/>
            <a:extLst>
              <a:ext uri="{FF2B5EF4-FFF2-40B4-BE49-F238E27FC236}">
                <a16:creationId xmlns:a16="http://schemas.microsoft.com/office/drawing/2014/main" id="{80D65D7E-FA5F-5E45-9C96-9F67960450C0}"/>
              </a:ext>
            </a:extLst>
          </p:cNvPr>
          <p:cNvPicPr>
            <a:picLocks noChangeAspect="1"/>
          </p:cNvPicPr>
          <p:nvPr/>
        </p:nvPicPr>
        <p:blipFill>
          <a:blip r:embed="rId4"/>
          <a:stretch>
            <a:fillRect/>
          </a:stretch>
        </p:blipFill>
        <p:spPr>
          <a:xfrm>
            <a:off x="2018378" y="1210345"/>
            <a:ext cx="5107243" cy="3109997"/>
          </a:xfrm>
          <a:prstGeom prst="rect">
            <a:avLst/>
          </a:prstGeom>
        </p:spPr>
      </p:pic>
    </p:spTree>
    <p:extLst>
      <p:ext uri="{BB962C8B-B14F-4D97-AF65-F5344CB8AC3E}">
        <p14:creationId xmlns:p14="http://schemas.microsoft.com/office/powerpoint/2010/main" val="3534601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Public-Private Key </a:t>
            </a:r>
            <a:r>
              <a:rPr lang="en" dirty="0" err="1"/>
              <a:t>NsM</a:t>
            </a:r>
            <a:r>
              <a:rPr lang="en" dirty="0"/>
              <a:t> Infrastructures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3479002" y="4583018"/>
            <a:ext cx="35650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What is Private Key Infrastructure?</a:t>
            </a:r>
            <a:endParaRPr lang="en-US" sz="1800" dirty="0"/>
          </a:p>
        </p:txBody>
      </p:sp>
      <p:pic>
        <p:nvPicPr>
          <p:cNvPr id="3" name="Picture 2">
            <a:hlinkClick r:id="rId3"/>
            <a:extLst>
              <a:ext uri="{FF2B5EF4-FFF2-40B4-BE49-F238E27FC236}">
                <a16:creationId xmlns:a16="http://schemas.microsoft.com/office/drawing/2014/main" id="{87A8C551-8A4A-C849-B389-3F4317A1CDAB}"/>
              </a:ext>
            </a:extLst>
          </p:cNvPr>
          <p:cNvPicPr>
            <a:picLocks noChangeAspect="1"/>
          </p:cNvPicPr>
          <p:nvPr/>
        </p:nvPicPr>
        <p:blipFill>
          <a:blip r:embed="rId4"/>
          <a:stretch>
            <a:fillRect/>
          </a:stretch>
        </p:blipFill>
        <p:spPr>
          <a:xfrm>
            <a:off x="3058510" y="1210345"/>
            <a:ext cx="4406064" cy="3148570"/>
          </a:xfrm>
          <a:prstGeom prst="rect">
            <a:avLst/>
          </a:prstGeom>
        </p:spPr>
      </p:pic>
      <p:pic>
        <p:nvPicPr>
          <p:cNvPr id="4" name="Picture 3">
            <a:hlinkClick r:id="rId5"/>
            <a:extLst>
              <a:ext uri="{FF2B5EF4-FFF2-40B4-BE49-F238E27FC236}">
                <a16:creationId xmlns:a16="http://schemas.microsoft.com/office/drawing/2014/main" id="{8946E981-FF6F-DC46-ACED-7C7A92A037E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1731" y="2373253"/>
            <a:ext cx="2609567" cy="1252817"/>
          </a:xfrm>
          <a:prstGeom prst="rect">
            <a:avLst/>
          </a:prstGeom>
        </p:spPr>
      </p:pic>
      <p:sp>
        <p:nvSpPr>
          <p:cNvPr id="5" name="TextBox 4">
            <a:extLst>
              <a:ext uri="{FF2B5EF4-FFF2-40B4-BE49-F238E27FC236}">
                <a16:creationId xmlns:a16="http://schemas.microsoft.com/office/drawing/2014/main" id="{5EE22927-782D-274B-BE6A-B6DE59AD74BA}"/>
              </a:ext>
            </a:extLst>
          </p:cNvPr>
          <p:cNvSpPr txBox="1"/>
          <p:nvPr/>
        </p:nvSpPr>
        <p:spPr>
          <a:xfrm>
            <a:off x="520356" y="1530189"/>
            <a:ext cx="2132315" cy="523220"/>
          </a:xfrm>
          <a:prstGeom prst="rect">
            <a:avLst/>
          </a:prstGeom>
          <a:noFill/>
        </p:spPr>
        <p:txBody>
          <a:bodyPr wrap="none" rtlCol="0">
            <a:spAutoFit/>
          </a:bodyPr>
          <a:lstStyle/>
          <a:p>
            <a:pPr algn="ctr"/>
            <a:r>
              <a:rPr lang="en-US" dirty="0"/>
              <a:t>The paper that changed </a:t>
            </a:r>
          </a:p>
          <a:p>
            <a:pPr algn="ctr"/>
            <a:r>
              <a:rPr lang="en-US" dirty="0"/>
              <a:t>the direction of </a:t>
            </a:r>
            <a:r>
              <a:rPr lang="en-US" dirty="0" err="1"/>
              <a:t>NsM</a:t>
            </a:r>
            <a:r>
              <a:rPr lang="en-US" dirty="0"/>
              <a:t>!</a:t>
            </a:r>
            <a:endParaRPr lang="en-TW" dirty="0"/>
          </a:p>
        </p:txBody>
      </p:sp>
    </p:spTree>
    <p:extLst>
      <p:ext uri="{BB962C8B-B14F-4D97-AF65-F5344CB8AC3E}">
        <p14:creationId xmlns:p14="http://schemas.microsoft.com/office/powerpoint/2010/main" val="5471644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Naming your Learning Actions</a:t>
            </a:r>
            <a:endParaRPr lang="en-TW" sz="2000" dirty="0"/>
          </a:p>
        </p:txBody>
      </p:sp>
      <p:pic>
        <p:nvPicPr>
          <p:cNvPr id="3" name="Picture 2">
            <a:hlinkClick r:id="rId3"/>
            <a:extLst>
              <a:ext uri="{FF2B5EF4-FFF2-40B4-BE49-F238E27FC236}">
                <a16:creationId xmlns:a16="http://schemas.microsoft.com/office/drawing/2014/main" id="{FBA2851F-80BF-7348-9CD5-FC00BB618A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2249" y="825977"/>
            <a:ext cx="3386218" cy="4036277"/>
          </a:xfrm>
          <a:prstGeom prst="rect">
            <a:avLst/>
          </a:prstGeom>
        </p:spPr>
      </p:pic>
      <p:pic>
        <p:nvPicPr>
          <p:cNvPr id="4" name="Picture 3">
            <a:hlinkClick r:id="rId5"/>
            <a:extLst>
              <a:ext uri="{FF2B5EF4-FFF2-40B4-BE49-F238E27FC236}">
                <a16:creationId xmlns:a16="http://schemas.microsoft.com/office/drawing/2014/main" id="{3163B098-4B66-B144-B6D7-089844AA9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04266" y="2861418"/>
            <a:ext cx="3227819" cy="2000836"/>
          </a:xfrm>
          <a:prstGeom prst="rect">
            <a:avLst/>
          </a:prstGeom>
        </p:spPr>
      </p:pic>
      <p:pic>
        <p:nvPicPr>
          <p:cNvPr id="6" name="Picture 5">
            <a:hlinkClick r:id="rId7"/>
            <a:extLst>
              <a:ext uri="{FF2B5EF4-FFF2-40B4-BE49-F238E27FC236}">
                <a16:creationId xmlns:a16="http://schemas.microsoft.com/office/drawing/2014/main" id="{69B6ADA5-57EB-1B46-A57F-3FE1E14A1A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00143" y="951962"/>
            <a:ext cx="2535658" cy="1715038"/>
          </a:xfrm>
          <a:prstGeom prst="rect">
            <a:avLst/>
          </a:prstGeom>
        </p:spPr>
      </p:pic>
    </p:spTree>
    <p:extLst>
      <p:ext uri="{BB962C8B-B14F-4D97-AF65-F5344CB8AC3E}">
        <p14:creationId xmlns:p14="http://schemas.microsoft.com/office/powerpoint/2010/main" val="718010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Operational Concerns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13491"/>
            <a:ext cx="3837000" cy="2905684"/>
          </a:xfrm>
        </p:spPr>
        <p:txBody>
          <a:bodyPr/>
          <a:lstStyle/>
          <a:p>
            <a:pPr>
              <a:buFont typeface="+mj-lt"/>
              <a:buAutoNum type="arabicPeriod"/>
            </a:pPr>
            <a:r>
              <a:rPr lang="en-US" dirty="0">
                <a:latin typeface="Arial Rounded MT Bold" panose="020F0704030504030204" pitchFamily="34" charset="77"/>
              </a:rPr>
              <a:t>Access Rights</a:t>
            </a:r>
          </a:p>
          <a:p>
            <a:pPr>
              <a:buFont typeface="+mj-lt"/>
              <a:buAutoNum type="arabicPeriod"/>
            </a:pPr>
            <a:endParaRPr lang="en-US"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Editorial Decisions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Process Management</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91814" y="3648988"/>
            <a:ext cx="3837000" cy="770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Production Workflow of </a:t>
            </a:r>
          </a:p>
          <a:p>
            <a:pPr marL="114300" indent="0" algn="ctr">
              <a:buFont typeface="Arial"/>
              <a:buNone/>
            </a:pPr>
            <a:r>
              <a:rPr lang="en-US" sz="1600" dirty="0">
                <a:latin typeface="Arial Rounded MT Bold" panose="020F0704030504030204" pitchFamily="34" charset="77"/>
              </a:rPr>
              <a:t>Namespace Management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9454C7B2-8C34-6444-9E9E-A0083129AD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710" y="1677404"/>
            <a:ext cx="3835142" cy="1932114"/>
          </a:xfrm>
          <a:prstGeom prst="rect">
            <a:avLst/>
          </a:prstGeom>
        </p:spPr>
      </p:pic>
      <p:sp>
        <p:nvSpPr>
          <p:cNvPr id="5" name="TextBox 4">
            <a:extLst>
              <a:ext uri="{FF2B5EF4-FFF2-40B4-BE49-F238E27FC236}">
                <a16:creationId xmlns:a16="http://schemas.microsoft.com/office/drawing/2014/main" id="{D639994C-34C0-F642-A1A8-47149EB4FD7F}"/>
              </a:ext>
            </a:extLst>
          </p:cNvPr>
          <p:cNvSpPr txBox="1"/>
          <p:nvPr/>
        </p:nvSpPr>
        <p:spPr>
          <a:xfrm>
            <a:off x="1126384" y="3478078"/>
            <a:ext cx="2707793" cy="169277"/>
          </a:xfrm>
          <a:prstGeom prst="rect">
            <a:avLst/>
          </a:prstGeom>
          <a:noFill/>
        </p:spPr>
        <p:txBody>
          <a:bodyPr wrap="none" rtlCol="0">
            <a:spAutoFit/>
          </a:bodyPr>
          <a:lstStyle/>
          <a:p>
            <a:r>
              <a:rPr lang="en-US" sz="500" dirty="0"/>
              <a:t>I</a:t>
            </a:r>
            <a:r>
              <a:rPr lang="en-TW" sz="500" dirty="0"/>
              <a:t>mage source: </a:t>
            </a:r>
            <a:r>
              <a:rPr lang="en-US" sz="500" dirty="0">
                <a:hlinkClick r:id="rId3"/>
              </a:rPr>
              <a:t>https://</a:t>
            </a:r>
            <a:r>
              <a:rPr lang="en-US" sz="500" dirty="0" err="1">
                <a:hlinkClick r:id="rId3"/>
              </a:rPr>
              <a:t>www.keeprunning.io</a:t>
            </a:r>
            <a:r>
              <a:rPr lang="en-US" sz="500" dirty="0">
                <a:hlinkClick r:id="rId3"/>
              </a:rPr>
              <a:t>/2019/09/24/workload-identity-config-connector/</a:t>
            </a:r>
            <a:endParaRPr lang="en-TW" sz="500" dirty="0"/>
          </a:p>
        </p:txBody>
      </p:sp>
      <p:pic>
        <p:nvPicPr>
          <p:cNvPr id="8" name="Picture 3" descr="Account Management PX">
            <a:extLst>
              <a:ext uri="{FF2B5EF4-FFF2-40B4-BE49-F238E27FC236}">
                <a16:creationId xmlns:a16="http://schemas.microsoft.com/office/drawing/2014/main" id="{FBF54912-D6EB-AF46-BECD-27C9FEEBC34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41782" y="2056794"/>
            <a:ext cx="883605" cy="88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77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214786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781999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fontScale="90000"/>
          </a:bodyPr>
          <a:lstStyle/>
          <a:p>
            <a:pPr algn="ctr"/>
            <a:r>
              <a:rPr lang="en-US" dirty="0">
                <a:solidFill>
                  <a:schemeClr val="tx1"/>
                </a:solidFill>
              </a:rPr>
              <a:t>Decisions are made by different kinds of People</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79696895"/>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936429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fontScale="90000"/>
          </a:bodyPr>
          <a:lstStyle/>
          <a:p>
            <a:pPr algn="ctr"/>
            <a:r>
              <a:rPr lang="en-US" dirty="0">
                <a:solidFill>
                  <a:schemeClr val="tx1"/>
                </a:solidFill>
              </a:rPr>
              <a:t>Observability of Multi-Scale </a:t>
            </a:r>
            <a:r>
              <a:rPr lang="en-US" dirty="0" err="1">
                <a:solidFill>
                  <a:srgbClr val="FF0000"/>
                </a:solidFill>
              </a:rPr>
              <a:t>DevSecOps</a:t>
            </a:r>
            <a:r>
              <a:rPr lang="en-US" dirty="0">
                <a:solidFill>
                  <a:schemeClr val="tx1"/>
                </a:solidFill>
              </a:rPr>
              <a:t> Processes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883091" y="3438406"/>
            <a:ext cx="1720343" cy="430887"/>
          </a:xfrm>
          <a:prstGeom prst="rect">
            <a:avLst/>
          </a:prstGeom>
          <a:noFill/>
        </p:spPr>
        <p:txBody>
          <a:bodyPr wrap="none" rtlCol="0">
            <a:spAutoFit/>
          </a:bodyPr>
          <a:lstStyle/>
          <a:p>
            <a:pPr algn="ctr"/>
            <a:r>
              <a:rPr lang="en-TW" sz="1100" dirty="0"/>
              <a:t>Accountants/</a:t>
            </a:r>
          </a:p>
          <a:p>
            <a:pPr algn="ctr"/>
            <a:r>
              <a:rPr lang="en-TW" sz="1100" dirty="0"/>
              <a:t>Notary Service Provider</a:t>
            </a:r>
          </a:p>
        </p:txBody>
      </p:sp>
      <p:sp>
        <p:nvSpPr>
          <p:cNvPr id="25" name="TextBox 24">
            <a:extLst>
              <a:ext uri="{FF2B5EF4-FFF2-40B4-BE49-F238E27FC236}">
                <a16:creationId xmlns:a16="http://schemas.microsoft.com/office/drawing/2014/main" id="{6197A294-3730-5745-ADEB-5911892D85C4}"/>
              </a:ext>
            </a:extLst>
          </p:cNvPr>
          <p:cNvSpPr txBox="1"/>
          <p:nvPr/>
        </p:nvSpPr>
        <p:spPr>
          <a:xfrm>
            <a:off x="891575" y="3439507"/>
            <a:ext cx="1444626" cy="430887"/>
          </a:xfrm>
          <a:prstGeom prst="rect">
            <a:avLst/>
          </a:prstGeom>
          <a:noFill/>
        </p:spPr>
        <p:txBody>
          <a:bodyPr wrap="none" rtlCol="0">
            <a:spAutoFit/>
          </a:bodyPr>
          <a:lstStyle/>
          <a:p>
            <a:pPr algn="ctr"/>
            <a:r>
              <a:rPr lang="en-TW" sz="1100" dirty="0"/>
              <a:t>Content Producers/</a:t>
            </a:r>
          </a:p>
          <a:p>
            <a:pPr algn="ctr"/>
            <a:r>
              <a:rPr lang="en-TW" sz="1100" dirty="0"/>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727482" y="1365865"/>
            <a:ext cx="944489" cy="430887"/>
          </a:xfrm>
          <a:prstGeom prst="rect">
            <a:avLst/>
          </a:prstGeom>
          <a:noFill/>
        </p:spPr>
        <p:txBody>
          <a:bodyPr wrap="none" rtlCol="0">
            <a:spAutoFit/>
          </a:bodyPr>
          <a:lstStyle/>
          <a:p>
            <a:pPr algn="ctr"/>
            <a:r>
              <a:rPr lang="en-TW" sz="1100" dirty="0"/>
              <a:t>Consumers/</a:t>
            </a:r>
          </a:p>
          <a:p>
            <a:pPr algn="ctr"/>
            <a:r>
              <a:rPr lang="en-TW" sz="1100" dirty="0"/>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screen">
            <a:extLst>
              <a:ext uri="{BEBA8EAE-BF5A-486C-A8C5-ECC9F3942E4B}">
                <a14:imgProps xmlns:a14="http://schemas.microsoft.com/office/drawing/2010/main">
                  <a14:imgLayer r:embed="rId9">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screen">
            <a:extLst>
              <a:ext uri="{BEBA8EAE-BF5A-486C-A8C5-ECC9F3942E4B}">
                <a14:imgProps xmlns:a14="http://schemas.microsoft.com/office/drawing/2010/main">
                  <a14:imgLayer r:embed="rId10">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27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49681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Tree>
    <p:extLst>
      <p:ext uri="{BB962C8B-B14F-4D97-AF65-F5344CB8AC3E}">
        <p14:creationId xmlns:p14="http://schemas.microsoft.com/office/powerpoint/2010/main" val="1203882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Physiology</a:t>
            </a:r>
            <a:br>
              <a:rPr lang="en-US" dirty="0"/>
            </a:br>
            <a:r>
              <a:rPr lang="en-US" dirty="0">
                <a:solidFill>
                  <a:srgbClr val="FF0000"/>
                </a:solidFill>
              </a:rPr>
              <a:t>Checks and Balances</a:t>
            </a:r>
            <a:br>
              <a:rPr lang="en-US" dirty="0">
                <a:solidFill>
                  <a:srgbClr val="FF0000"/>
                </a:solidFill>
              </a:rPr>
            </a:br>
            <a:r>
              <a:rPr lang="en-US" dirty="0">
                <a:solidFill>
                  <a:srgbClr val="FF0000"/>
                </a:solidFill>
              </a:rPr>
              <a:t>Data Plane and the Control Plane</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60135634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extLst>
      <p:ext uri="{BB962C8B-B14F-4D97-AF65-F5344CB8AC3E}">
        <p14:creationId xmlns:p14="http://schemas.microsoft.com/office/powerpoint/2010/main" val="227499245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 Spaces in Databases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3" name="Picture 2">
            <a:hlinkClick r:id="rId3"/>
            <a:extLst>
              <a:ext uri="{FF2B5EF4-FFF2-40B4-BE49-F238E27FC236}">
                <a16:creationId xmlns:a16="http://schemas.microsoft.com/office/drawing/2014/main" id="{F534ED34-88F5-1C41-AEC8-161EC9C2EF3E}"/>
              </a:ext>
            </a:extLst>
          </p:cNvPr>
          <p:cNvPicPr>
            <a:picLocks noChangeAspect="1"/>
          </p:cNvPicPr>
          <p:nvPr/>
        </p:nvPicPr>
        <p:blipFill>
          <a:blip r:embed="rId4"/>
          <a:stretch>
            <a:fillRect/>
          </a:stretch>
        </p:blipFill>
        <p:spPr>
          <a:xfrm>
            <a:off x="166454" y="1493899"/>
            <a:ext cx="5238872" cy="3247695"/>
          </a:xfrm>
          <a:prstGeom prst="rect">
            <a:avLst/>
          </a:prstGeom>
        </p:spPr>
      </p:pic>
      <p:pic>
        <p:nvPicPr>
          <p:cNvPr id="2" name="Picture 1">
            <a:extLst>
              <a:ext uri="{FF2B5EF4-FFF2-40B4-BE49-F238E27FC236}">
                <a16:creationId xmlns:a16="http://schemas.microsoft.com/office/drawing/2014/main" id="{3F8E817D-EA6F-0543-B279-BD7E31836B8E}"/>
              </a:ext>
            </a:extLst>
          </p:cNvPr>
          <p:cNvPicPr>
            <a:picLocks noChangeAspect="1"/>
          </p:cNvPicPr>
          <p:nvPr/>
        </p:nvPicPr>
        <p:blipFill>
          <a:blip r:embed="rId5"/>
          <a:stretch>
            <a:fillRect/>
          </a:stretch>
        </p:blipFill>
        <p:spPr>
          <a:xfrm>
            <a:off x="5513188" y="1520005"/>
            <a:ext cx="1668991" cy="2025178"/>
          </a:xfrm>
          <a:prstGeom prst="rect">
            <a:avLst/>
          </a:prstGeom>
        </p:spPr>
      </p:pic>
      <p:pic>
        <p:nvPicPr>
          <p:cNvPr id="4" name="Picture 3">
            <a:extLst>
              <a:ext uri="{FF2B5EF4-FFF2-40B4-BE49-F238E27FC236}">
                <a16:creationId xmlns:a16="http://schemas.microsoft.com/office/drawing/2014/main" id="{EAA50CA5-9FD0-064D-AC1B-79C020709F06}"/>
              </a:ext>
            </a:extLst>
          </p:cNvPr>
          <p:cNvPicPr>
            <a:picLocks noChangeAspect="1"/>
          </p:cNvPicPr>
          <p:nvPr/>
        </p:nvPicPr>
        <p:blipFill>
          <a:blip r:embed="rId6"/>
          <a:stretch>
            <a:fillRect/>
          </a:stretch>
        </p:blipFill>
        <p:spPr>
          <a:xfrm>
            <a:off x="7182179" y="2532594"/>
            <a:ext cx="1650121" cy="2047740"/>
          </a:xfrm>
          <a:prstGeom prst="rect">
            <a:avLst/>
          </a:prstGeom>
        </p:spPr>
      </p:pic>
    </p:spTree>
    <p:extLst>
      <p:ext uri="{BB962C8B-B14F-4D97-AF65-F5344CB8AC3E}">
        <p14:creationId xmlns:p14="http://schemas.microsoft.com/office/powerpoint/2010/main" val="2482527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We are in the Universe,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80915" y="493518"/>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can all be accessed through Web Browsers</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pic>
        <p:nvPicPr>
          <p:cNvPr id="11" name="Picture 10">
            <a:extLst>
              <a:ext uri="{FF2B5EF4-FFF2-40B4-BE49-F238E27FC236}">
                <a16:creationId xmlns:a16="http://schemas.microsoft.com/office/drawing/2014/main" id="{AB917D94-44F6-164A-A76F-38052332F46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73787" y="486483"/>
            <a:ext cx="1671836" cy="1000315"/>
          </a:xfrm>
          <a:prstGeom prst="rect">
            <a:avLst/>
          </a:prstGeom>
        </p:spPr>
      </p:pic>
    </p:spTree>
    <p:extLst>
      <p:ext uri="{BB962C8B-B14F-4D97-AF65-F5344CB8AC3E}">
        <p14:creationId xmlns:p14="http://schemas.microsoft.com/office/powerpoint/2010/main" val="15390001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fontScale="90000"/>
          </a:bodyPr>
          <a:lstStyle/>
          <a:p>
            <a:r>
              <a:rPr lang="en-US" dirty="0"/>
              <a:t>Namespace Management should be operated under </a:t>
            </a:r>
            <a:br>
              <a:rPr lang="en-US" dirty="0"/>
            </a:br>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22E59-C732-6E46-A0BF-812790056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11218"/>
            <a:ext cx="9144000" cy="4388577"/>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7490755" y="971741"/>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3" name="TextBox 2">
            <a:extLst>
              <a:ext uri="{FF2B5EF4-FFF2-40B4-BE49-F238E27FC236}">
                <a16:creationId xmlns:a16="http://schemas.microsoft.com/office/drawing/2014/main" id="{50CA55F5-8828-F449-9A1A-6982591B66AF}"/>
              </a:ext>
            </a:extLst>
          </p:cNvPr>
          <p:cNvSpPr txBox="1"/>
          <p:nvPr/>
        </p:nvSpPr>
        <p:spPr>
          <a:xfrm>
            <a:off x="1332061" y="3660986"/>
            <a:ext cx="6460423" cy="769441"/>
          </a:xfrm>
          <a:prstGeom prst="rect">
            <a:avLst/>
          </a:prstGeom>
          <a:noFill/>
        </p:spPr>
        <p:txBody>
          <a:bodyPr wrap="none" rtlCol="0">
            <a:spAutoFit/>
          </a:bodyPr>
          <a:lstStyle/>
          <a:p>
            <a:r>
              <a:rPr lang="en-US" sz="4400" b="1" dirty="0">
                <a:ln>
                  <a:solidFill>
                    <a:srgbClr val="5A4A1A"/>
                  </a:solidFill>
                </a:ln>
                <a:solidFill>
                  <a:schemeClr val="bg1"/>
                </a:solidFill>
              </a:rPr>
              <a:t>It is all made of Names!</a:t>
            </a:r>
          </a:p>
        </p:txBody>
      </p:sp>
      <p:sp>
        <p:nvSpPr>
          <p:cNvPr id="8" name="TextBox 7">
            <a:extLst>
              <a:ext uri="{FF2B5EF4-FFF2-40B4-BE49-F238E27FC236}">
                <a16:creationId xmlns:a16="http://schemas.microsoft.com/office/drawing/2014/main" id="{7650F25B-2817-D640-B21D-D5F09717284F}"/>
              </a:ext>
            </a:extLst>
          </p:cNvPr>
          <p:cNvSpPr txBox="1"/>
          <p:nvPr/>
        </p:nvSpPr>
        <p:spPr>
          <a:xfrm>
            <a:off x="2943188" y="871919"/>
            <a:ext cx="3257623" cy="769441"/>
          </a:xfrm>
          <a:prstGeom prst="rect">
            <a:avLst/>
          </a:prstGeom>
          <a:noFill/>
        </p:spPr>
        <p:txBody>
          <a:bodyPr wrap="none" rtlCol="0">
            <a:spAutoFit/>
          </a:bodyPr>
          <a:lstStyle/>
          <a:p>
            <a:r>
              <a:rPr lang="en-US" sz="4400" b="1" dirty="0">
                <a:ln>
                  <a:solidFill>
                    <a:srgbClr val="5A4A1A"/>
                  </a:solidFill>
                </a:ln>
                <a:solidFill>
                  <a:schemeClr val="bg1"/>
                </a:solidFill>
              </a:rPr>
              <a:t>Conclusion</a:t>
            </a:r>
          </a:p>
        </p:txBody>
      </p:sp>
      <p:sp>
        <p:nvSpPr>
          <p:cNvPr id="12" name="TextBox 11">
            <a:extLst>
              <a:ext uri="{FF2B5EF4-FFF2-40B4-BE49-F238E27FC236}">
                <a16:creationId xmlns:a16="http://schemas.microsoft.com/office/drawing/2014/main" id="{C649405C-86B3-6F42-B763-691D6D62FACE}"/>
              </a:ext>
            </a:extLst>
          </p:cNvPr>
          <p:cNvSpPr txBox="1"/>
          <p:nvPr/>
        </p:nvSpPr>
        <p:spPr>
          <a:xfrm>
            <a:off x="2160121" y="109049"/>
            <a:ext cx="4823756" cy="307777"/>
          </a:xfrm>
          <a:prstGeom prst="rect">
            <a:avLst/>
          </a:prstGeom>
          <a:noFill/>
        </p:spPr>
        <p:txBody>
          <a:bodyPr wrap="none" rtlCol="0">
            <a:spAutoFit/>
          </a:bodyPr>
          <a:lstStyle/>
          <a:p>
            <a:r>
              <a:rPr lang="en-US" b="1" dirty="0"/>
              <a:t>Lets go back to the birth place of the World Wide Web!</a:t>
            </a:r>
          </a:p>
        </p:txBody>
      </p:sp>
    </p:spTree>
    <p:extLst>
      <p:ext uri="{BB962C8B-B14F-4D97-AF65-F5344CB8AC3E}">
        <p14:creationId xmlns:p14="http://schemas.microsoft.com/office/powerpoint/2010/main" val="9495456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4161</TotalTime>
  <Words>4041</Words>
  <Application>Microsoft Macintosh PowerPoint</Application>
  <PresentationFormat>On-screen Show (16:9)</PresentationFormat>
  <Paragraphs>589</Paragraphs>
  <Slides>89</Slides>
  <Notes>54</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89</vt:i4>
      </vt:variant>
    </vt:vector>
  </HeadingPairs>
  <TitlesOfParts>
    <vt:vector size="102" baseType="lpstr">
      <vt:lpstr>Exo 2</vt:lpstr>
      <vt:lpstr>Roboto Condensed Light</vt:lpstr>
      <vt:lpstr>宋体</vt:lpstr>
      <vt:lpstr>STXingkai</vt:lpstr>
      <vt:lpstr>STXingkai</vt:lpstr>
      <vt:lpstr>华文新魏</vt:lpstr>
      <vt:lpstr>Weibei SC</vt:lpstr>
      <vt:lpstr>Arial</vt:lpstr>
      <vt:lpstr>Arial Rounded MT Bold</vt:lpstr>
      <vt:lpstr>Calibri</vt:lpstr>
      <vt:lpstr>Helvetica</vt:lpstr>
      <vt:lpstr>Simple Light</vt:lpstr>
      <vt:lpstr>Tech Newsletter by Slidesgo</vt:lpstr>
      <vt:lpstr>超越学科界限的认知基础 Transdisciplinary Cognitive Foundation</vt:lpstr>
      <vt:lpstr>This is not just a SOUND TEST,  it is also a story about Data in a world where …</vt:lpstr>
      <vt:lpstr>PowerPoint Presentation</vt:lpstr>
      <vt:lpstr>Glossary</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复式记账启动资本主义</vt:lpstr>
      <vt:lpstr>The notion of Symmetry</vt:lpstr>
      <vt:lpstr>复式记账启蒙了西方科学和艺术的发展</vt:lpstr>
      <vt:lpstr>复式记账 ：僧人，数学与魔法</vt:lpstr>
      <vt:lpstr>魔法：超越认知的边界？</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PowerPoint Presentation</vt:lpstr>
      <vt:lpstr>PowerPoint Presentation</vt:lpstr>
      <vt:lpstr>PowerPoint Presentation</vt:lpstr>
      <vt:lpstr>Lecture Outline</vt:lpstr>
      <vt:lpstr>Arts and Sciences of NsM</vt:lpstr>
      <vt:lpstr>Names gave birth to Cognitive Abilities  - Laozi</vt:lpstr>
      <vt:lpstr>The History of True Names</vt:lpstr>
      <vt:lpstr>The Meaning of being True</vt:lpstr>
      <vt:lpstr>The Necessity of Named abstractions</vt:lpstr>
      <vt:lpstr>How to Think Mathematically?</vt:lpstr>
      <vt:lpstr>True Name defined by Wikipedia</vt:lpstr>
      <vt:lpstr>Intensive and Extensive Properties</vt:lpstr>
      <vt:lpstr>Labels, Linguistics, and Cognitive Science</vt:lpstr>
      <vt:lpstr>The expressive power of Names (labels)</vt:lpstr>
      <vt:lpstr>Categories are Containers of cognitive concepts</vt:lpstr>
      <vt:lpstr>Patterns of Categories/Classification of Concepts</vt:lpstr>
      <vt:lpstr>Combine Operands/Operations as constructed names?</vt:lpstr>
      <vt:lpstr>Names as Generalized Metaphors</vt:lpstr>
      <vt:lpstr>The properties of being Trust-worthy name schemes</vt:lpstr>
      <vt:lpstr>“Mathematics is the art of giving the same name to different things!”      - Henry Poincare</vt:lpstr>
      <vt:lpstr>NsM at Scale!</vt:lpstr>
      <vt:lpstr>Namespace Management on the Global Scale </vt:lpstr>
      <vt:lpstr>The origin and the Future of the “Web”</vt:lpstr>
      <vt:lpstr>Namespace Management with Open AI</vt:lpstr>
      <vt:lpstr>Methods and Tools</vt:lpstr>
      <vt:lpstr>Time and Trust-worthiness in NsM</vt:lpstr>
      <vt:lpstr>Trust-worthy Name Space?</vt:lpstr>
      <vt:lpstr>Authenticated Name Space?</vt:lpstr>
      <vt:lpstr>Public-Private Key NsM Infrastructures</vt:lpstr>
      <vt:lpstr>Naming your Learning Actions</vt:lpstr>
      <vt:lpstr>Operational Concerns</vt:lpstr>
      <vt:lpstr>A Model of Collective Cognitive Processes </vt:lpstr>
      <vt:lpstr>Kuhn Cycle: the evolution of a Namespace</vt:lpstr>
      <vt:lpstr>Decisions are made by different kinds of People</vt:lpstr>
      <vt:lpstr>Observability of Multi-Scale DevSecOps Processes</vt:lpstr>
      <vt:lpstr>A linguistic approach to  unify the cognizance across scales</vt:lpstr>
      <vt:lpstr>Think of Paxos and Raft</vt:lpstr>
      <vt:lpstr>Think of Paxo and Raft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Service Mesh (Istio) and Human Physiology Checks and Balances Data Plane and the Control Plane</vt:lpstr>
      <vt:lpstr>Awareness at many levels</vt:lpstr>
      <vt:lpstr>The CAP Theorem in NsM</vt:lpstr>
      <vt:lpstr>Name Spaces in Databases</vt:lpstr>
      <vt:lpstr>We are in the Universe, now!</vt:lpstr>
      <vt:lpstr>Abundant Tools and Data Sources  can all be accessed through Web Browsers</vt:lpstr>
      <vt:lpstr>Namespace Management should be operated under  the Principle of Information Symmetry</vt:lpstr>
      <vt:lpstr>Discussion and Future Applications</vt:lpstr>
      <vt:lpstr>PowerPoint Presentation</vt:lpstr>
      <vt:lpstr>Your action on NsM before Sep 28, 202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789</cp:revision>
  <dcterms:modified xsi:type="dcterms:W3CDTF">2020-10-07T10:45:58Z</dcterms:modified>
</cp:coreProperties>
</file>